
<file path=[Content_Types].xml><?xml version="1.0" encoding="utf-8"?>
<Types xmlns="http://schemas.openxmlformats.org/package/2006/content-types">
  <Default Extension="1" ContentType="image/jpeg"/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13" r:id="rId2"/>
    <p:sldId id="32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26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319" r:id="rId27"/>
    <p:sldId id="292" r:id="rId28"/>
    <p:sldId id="293" r:id="rId29"/>
    <p:sldId id="294" r:id="rId30"/>
    <p:sldId id="295" r:id="rId31"/>
    <p:sldId id="296" r:id="rId32"/>
    <p:sldId id="320" r:id="rId33"/>
    <p:sldId id="321" r:id="rId34"/>
    <p:sldId id="322" r:id="rId35"/>
    <p:sldId id="323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314" r:id="rId52"/>
    <p:sldId id="315" r:id="rId53"/>
    <p:sldId id="316" r:id="rId54"/>
    <p:sldId id="276" r:id="rId55"/>
    <p:sldId id="317" r:id="rId56"/>
    <p:sldId id="318" r:id="rId57"/>
    <p:sldId id="277" r:id="rId58"/>
    <p:sldId id="278" r:id="rId59"/>
    <p:sldId id="279" r:id="rId60"/>
    <p:sldId id="280" r:id="rId61"/>
    <p:sldId id="281" r:id="rId62"/>
    <p:sldId id="306" r:id="rId6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9" d="100"/>
          <a:sy n="129" d="100"/>
        </p:scale>
        <p:origin x="1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255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865E-6086-ED55-0EE4-0364A648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097A-3F4E-3C56-E9A6-844D9310A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415B-A6E4-A3C6-9B0A-81A51B8CE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49EE-CE19-6E33-3D88-C4BB020E6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5173-E489-30C5-9B02-9C1A707A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BDC1D-E5FD-56BB-EE07-A72E0D7A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1146D-4FB9-44FC-1F7A-7667AB71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24E9A-7648-90BD-F891-852477212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5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DD660-FC3A-A950-27B6-BF6A30A0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6A43A-F523-ABD5-FA71-A4A6594A7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5DB2D-6B4B-C638-016F-F64B9B7E4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94337-850E-A303-5B59-D904D4152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F255F-E42B-4887-0956-C0E4DBFA5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D8F7B7-DBD5-0066-6C94-76BBD834C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E46EB5-7803-5253-B0DD-69F791196D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C6731-AAEF-8443-A76F-381A773F57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14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6BE44-641D-749A-910D-B1E4B9872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179A3C-1AFC-7976-9178-595DBBFF8F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6E8755-2729-80D1-8976-6B55CDDED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D2179-394D-F80C-493C-971B2CFC7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309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AE224-455F-355E-CE56-062AFB9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1E184-6880-C8D6-75E2-05A75E3DD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1C7C0-90A9-0CAC-1E9C-6D0C18B13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2540B-FD74-0835-A400-7060A1956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411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7BB44-DDAA-5489-DD87-2F10BEE15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05720-4A44-BEFE-E0DC-AFBFC7A05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90751B-1AE2-E94D-2F63-DAFA1DE55A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8057A-7F8C-9ABE-6DE5-65E3351391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37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BD1B-7BE8-4671-108D-3BB3BC2F0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67FB24-F8ED-2A3C-8871-72BBA70CB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F7406-806A-5823-35EF-1A600C3B3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295BA-F659-33EF-85D9-197211D083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5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86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3461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13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9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9480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6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0333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BBB0C-4B83-41AE-CB63-7DA583A92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9CB67-AB00-B52D-9996-C56EF8EBEB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30BDA-6484-0BA8-A0B0-7624ECB9A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ADD65-D479-DB51-BEDF-AEB6E26352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244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CFD18-2E6A-A839-DC15-C9C6E9F6E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E4F8D8-A26A-A3A7-C998-197F8B62AC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3CD0A-3AC1-64F3-96CC-016C9F2F7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6E7E6-6AAB-D4E9-5EBE-4A9971E894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83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4DF39-BC07-2630-4A52-DA8CF1150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C7E38-7F4B-E868-AE88-72CE35C36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058D59-DCF3-1ABF-16CE-F3426ADD8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ED97A-74D9-9884-2410-7FFD211995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863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835A0-3BD9-BD03-F6DB-B1BD48495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57AE6-E772-D8BE-3AE1-491948374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2562F0-2608-7C84-FE21-25F5B3587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46BEA-EA8C-F173-6149-AFF3192F3C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390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0FE0F-68C0-FC2D-689F-C69276E71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8729D-FEED-27BD-6D5F-DA8B73848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81EB6-18B6-5F98-4E4B-2F3957EF3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1C12B-3FA2-2E88-1AA8-76100B2825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995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01996-DA90-3676-134F-390900549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3637D6-1D6B-A247-C576-CB4810F48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C70B88-6A0F-CAC5-D177-6E27447D4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E1A5-E83F-9D9A-C182-2EC996B594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653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71A7A-3928-B393-CE17-92872037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E0587D-F460-8EEF-3776-61F7D7408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5FC1B-C1F0-7341-58BD-52A8A886AF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4D796-0DED-C70C-A01B-9274AD96E1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94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6414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64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480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305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D78-0057-9F41-1002-CCEFA289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FF774-26BE-0CE6-4447-9CF7F357C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0C56A-36BA-743C-26ED-6C5050A7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7E5-26A4-7E24-ED03-506B8A5A8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1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altranarrazione.com/2017/05/etichett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actiludis.com/2017/04/08/espacio-negativo-animales/figura-fondo-01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asiamd.com/2023/07/18/is-it-safe-to-use-ai-chatbots-for-your-health-diagnosi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ltranarrazione.com/2017/05/etichette.html" TargetMode="External"/><Relationship Id="rId5" Type="http://schemas.openxmlformats.org/officeDocument/2006/relationships/image" Target="../media/image9.jpg"/><Relationship Id="rId4" Type="http://schemas.openxmlformats.org/officeDocument/2006/relationships/hyperlink" Target="https://www.actiludis.com/2017/04/08/espacio-negativo-animales/figura-fondo-01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fr/photo/92491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learn.eduopen.org/mod/folder/view.php?id=14587" TargetMode="Externa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dzm0-8_61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openai.com/it-IT/index/sora-2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prometheus-studio.it/filosofia_e_storia/2019/12/01/il-comportamentismo-e-lapprendimento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fritzmb/3136825667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s://aikime.blogspot.com/2017/09/aikime-riparte-il-punto-della-situazion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khdecoded.com/what-the-future-of-video-games-look-lik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it/psichedelico-frattale-arte-trance-769467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edium.com/the-chatbot-guru/the-3-types-of-chatbots-acc5cdf6bb4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change-arrows-clouds-sky-direction-94802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168038" TargetMode="External"/><Relationship Id="rId5" Type="http://schemas.openxmlformats.org/officeDocument/2006/relationships/image" Target="../media/image22.jpg"/><Relationship Id="rId4" Type="http://schemas.openxmlformats.org/officeDocument/2006/relationships/hyperlink" Target="https://academy.hsoub.com/questions/4377-%D9%83%D9%8A%D9%81-%D8%A3%D8%B5%D9%85%D9%91%D9%85-%D8%AE%D9%84%D9%81%D9%8A%D8%A7%D8%AA-bokeh-%D8%A8%D8%A7%D9%84%D9%81%D9%88%D8%AA%D9%88%D8%B4%D9%88%D8%A8%D8%9F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wired.it/economia/start-up/2017/08/31/tech-tour-2017-startup-italian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maxsomagazine.blogspot.com/2024/06/chatgpt-futuro-intelligenza-artificiale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it-it/foto/architettura-design-architettonico-edificio-interni-1822657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erreeffe/359444433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exels.com/it-it/foto/adulto-alunno-apprendere-apprendimento-261909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1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wpixel.com/search/rewar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viteconsapevoli.com/incapaci-di-scegliere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ublications.osteopathes.pro/fr/dossiers/arnaques-et-escroqueries-comment-les-reconnaitre-et-reagir/" TargetMode="External"/><Relationship Id="rId5" Type="http://schemas.openxmlformats.org/officeDocument/2006/relationships/image" Target="../media/image30.jpg"/><Relationship Id="rId4" Type="http://schemas.openxmlformats.org/officeDocument/2006/relationships/hyperlink" Target="https://pixabay.com/it/t-rex-tirannosauro-tyrannosaurus-rex-487637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montrealethics.ai/a-hunt-for-the-snark-annotator-diversity-in-data-practices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tragicomico.it/essere-felici-nonostante-tutt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feedback-opinion-customer-1977986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ublicdomainpictures.net/en/view-image.php?image=281804&amp;picture=man-scared" TargetMode="External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allpaperflare.com/illustration-of-customer-taking-a-satisfaction-survey-experience-wallpaper-aarcv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ilcovodijack.blogspot.com/2017/12/4228-una-vagonata-di-denaro-per-gli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ko/photo/97800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it/stop-restrizione-divieto-910106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appuntipertutti.it/category/fisica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brasilitalia-doiscoracoes.blogspot.com/2016/07/ancora-non-capisco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nfartigianatovicenza.it/intelligenza-artificiale-e-pmi-cresce-uso-tra-le-imprese-artigiane-vicentin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177C-B82E-AA80-5E9E-37E486E2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0CC4E-1EB5-42F4-B3DF-416BAC7B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3AC6D-E668-41BB-C35F-CAB78B300562}"/>
              </a:ext>
            </a:extLst>
          </p:cNvPr>
          <p:cNvSpPr/>
          <p:nvPr/>
        </p:nvSpPr>
        <p:spPr>
          <a:xfrm>
            <a:off x="285815" y="2110085"/>
            <a:ext cx="857250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Benvenuti!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37B0DC-7CCE-3448-9FE9-6DF154DAB28D}"/>
              </a:ext>
            </a:extLst>
          </p:cNvPr>
          <p:cNvSpPr/>
          <p:nvPr/>
        </p:nvSpPr>
        <p:spPr>
          <a:xfrm>
            <a:off x="285750" y="1654131"/>
            <a:ext cx="6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25E9D8-C81D-6EC0-2BA0-C15AC37B3D1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F30B5-01A4-F389-64D9-4B3170CF335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53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440382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184814" y="189462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Concetto di alignment</a:t>
            </a:r>
            <a:endParaRPr lang="en-US" sz="240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37BB388C-79FE-0A2F-5A07-F5358E04A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37" y="748256"/>
            <a:ext cx="3867309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esempio concreto di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alignment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la capacità di un modello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 risposte tossiche o dannose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anche quando l’input dell’utente potrebbe indurlo a generarle.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allineati sono in grado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rifiutare richieste inappropriate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la generazione di contenuti offensivi, disinformazione o istruzioni potenzialmente pericolose.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alignment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garantisce che il modello rispetti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 etici fondamentali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Onestà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Imparzialità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ispetto della privacy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quando questi non sono esplicitamente menzionati nella richiesta.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32D46D-9195-6FFC-5AA8-DD44CE946A4C}"/>
              </a:ext>
            </a:extLst>
          </p:cNvPr>
          <p:cNvSpPr txBox="1"/>
          <p:nvPr/>
        </p:nvSpPr>
        <p:spPr>
          <a:xfrm>
            <a:off x="4572000" y="155704"/>
            <a:ext cx="44407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💬 Scenario</a:t>
            </a: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utente scrive a un assistente AI:</a:t>
            </a: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“Scrivi un post che insulti una persona che mi ha criticato online.”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⚙️ Modello non allineato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“Ecco un esempio: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‘Sei solo un fallito che non capisce nulla di me!’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Il modello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esegue la richiesta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senza considerare le implicazioni etiche o sociali.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Produce contenuti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tossici e potenzialmente dannosi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pur rispondendo tecnicamente in modo corretto.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Modello allineato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“Capisco che tu sia arrabbiato, ma non è produttivo rispondere con insulti.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 invece aiutarti a scrivere un messaggio assertivo e rispettoso per difendere la tua posizione in modo costruttivo.”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 il modello: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rifiuta in modo empatico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una richiesta dannosa,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offre un’alternativa utile e sicura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mantiene l’allineamento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valori etici come rispetto e responsabilità.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17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178594" y="242426"/>
            <a:ext cx="7564582" cy="33855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Label supervision vs human feedback </a:t>
            </a:r>
            <a:endParaRPr lang="en-US" sz="22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C4F7CE8A-F730-CD38-1303-7B0300655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13" y="1076948"/>
            <a:ext cx="4650580" cy="259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label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supervision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utilizzata nell’SFT si basa su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etichette fisse e predefinite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input è associato a una risposta “corretta” specifica, creata in anticipo dagli annotatori umani.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 è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limitato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perché non può catturare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 e soggettività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 preferenze umane.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etichette sono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binarie (corrette/non corrette)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non possono esprimere sfumature o preferenze relative tra diverse risposte accettabili.</a:t>
            </a:r>
          </a:p>
        </p:txBody>
      </p:sp>
      <p:pic>
        <p:nvPicPr>
          <p:cNvPr id="23" name="Immagine 22" descr="Immagine che contiene borsa, Accessorio di moda, moda, appendiabiti">
            <a:extLst>
              <a:ext uri="{FF2B5EF4-FFF2-40B4-BE49-F238E27FC236}">
                <a16:creationId xmlns:a16="http://schemas.microsoft.com/office/drawing/2014/main" id="{D44F40BD-A9AF-017E-BCEC-3B0D4D3EA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23594" y="1335033"/>
            <a:ext cx="3091793" cy="247343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A7D6FB5-D58A-A42F-0A96-CB2797A8627F}"/>
              </a:ext>
            </a:extLst>
          </p:cNvPr>
          <p:cNvSpPr txBox="1"/>
          <p:nvPr/>
        </p:nvSpPr>
        <p:spPr>
          <a:xfrm>
            <a:off x="0" y="5143500"/>
            <a:ext cx="6429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ltranarrazione.com/2017/05/etichett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45484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5532085" y="220314"/>
            <a:ext cx="291225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Label supervision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         vs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human feedback</a:t>
            </a:r>
            <a:endParaRPr lang="en-US" sz="2400" dirty="0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ACCF7972-C882-610B-66EA-1226A61A2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217" y="1604858"/>
            <a:ext cx="420621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del feedback umano dinamico: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catturare sfumature e preferenze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non possono essere codificate in etichette statiche, adattandosi a contesti complessi e ambigui.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feedback umano consente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miglioramento continuo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modello attraverso l’interazione, permettendo di affinare le risposte in base alle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reazioni degli utenti reali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crea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ciclo virtuoso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dove il modello impara non solo a generare risposte corrette, ma 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ottimizzare per l’utilità percepita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la sicurezza e l’allineamento con i valori umani.</a:t>
            </a:r>
          </a:p>
        </p:txBody>
      </p:sp>
      <p:pic>
        <p:nvPicPr>
          <p:cNvPr id="26" name="Immagine 25" descr="Immagine che contiene pinguino, uccello, cartone animato, illustrazione">
            <a:extLst>
              <a:ext uri="{FF2B5EF4-FFF2-40B4-BE49-F238E27FC236}">
                <a16:creationId xmlns:a16="http://schemas.microsoft.com/office/drawing/2014/main" id="{BF2315E3-83BD-A0D4-CAEB-73CD78050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8224" y="1132840"/>
            <a:ext cx="2552029" cy="287782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BE273B4-A835-A360-7C26-2B312104236E}"/>
              </a:ext>
            </a:extLst>
          </p:cNvPr>
          <p:cNvSpPr txBox="1"/>
          <p:nvPr/>
        </p:nvSpPr>
        <p:spPr>
          <a:xfrm>
            <a:off x="-106369" y="5156200"/>
            <a:ext cx="4561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ctiludis.com/2017/04/08/espacio-negativo-animales/figura-fondo-01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7">
            <a:extLst>
              <a:ext uri="{FF2B5EF4-FFF2-40B4-BE49-F238E27FC236}">
                <a16:creationId xmlns:a16="http://schemas.microsoft.com/office/drawing/2014/main" id="{178D2C7A-96A4-F102-7DB9-CCE480C35117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4"/>
            <a:ext cx="255839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Applicazioni RLHF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955708"/>
            <a:ext cx="4038600" cy="36548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RLHF ha trasformato lo sviluppo di assistenti virtuali e chatbot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permettendo di creare sistemi che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comprendono meglio l'intento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dell'utente, mantengono il contesto della conversazione e generano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 più naturali e coinvolgenti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rifiutando al contempo richieste inappropriate.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chatbot, RLHF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contenuti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come: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📝 Riassunti di documenti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📰 Articoli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📖 Storie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💻 Codice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🎬 Contenuti multimediali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RLHF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percepiti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allineati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aspettative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228600" y="5927610"/>
            <a:ext cx="8686800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250" dirty="0"/>
          </a:p>
        </p:txBody>
      </p:sp>
      <p:pic>
        <p:nvPicPr>
          <p:cNvPr id="8" name="Immagine 7" descr="Immagine che contiene Cellulare, gadget, Dispositivo portatile per comunicazioni, Dispositivo mobile">
            <a:extLst>
              <a:ext uri="{FF2B5EF4-FFF2-40B4-BE49-F238E27FC236}">
                <a16:creationId xmlns:a16="http://schemas.microsoft.com/office/drawing/2014/main" id="{421A446D-DFDE-4C37-D4B7-0F9D1F8BE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56187" y="1581922"/>
            <a:ext cx="3603625" cy="240241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CF137B-E9CC-9F6E-3A48-611DEE5BCEE7}"/>
              </a:ext>
            </a:extLst>
          </p:cNvPr>
          <p:cNvSpPr txBox="1"/>
          <p:nvPr/>
        </p:nvSpPr>
        <p:spPr>
          <a:xfrm>
            <a:off x="0" y="5143500"/>
            <a:ext cx="77152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asiamd.com/2023/07/18/is-it-safe-to-use-ai-chatbots-for-your-health-diagnosi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pinguino, uccello, cartone animato, illustrazione">
            <a:extLst>
              <a:ext uri="{FF2B5EF4-FFF2-40B4-BE49-F238E27FC236}">
                <a16:creationId xmlns:a16="http://schemas.microsoft.com/office/drawing/2014/main" id="{E22B0E9D-E7B0-7440-7D79-211A9BBC4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396"/>
          <a:stretch>
            <a:fillRect/>
          </a:stretch>
        </p:blipFill>
        <p:spPr>
          <a:xfrm>
            <a:off x="4572000" y="827490"/>
            <a:ext cx="4572000" cy="4316010"/>
          </a:xfrm>
          <a:prstGeom prst="rect">
            <a:avLst/>
          </a:prstGeom>
        </p:spPr>
      </p:pic>
      <p:pic>
        <p:nvPicPr>
          <p:cNvPr id="2" name="Immagine 1" descr="Immagine che contiene borsa, Accessorio di moda, moda, appendiabiti">
            <a:extLst>
              <a:ext uri="{FF2B5EF4-FFF2-40B4-BE49-F238E27FC236}">
                <a16:creationId xmlns:a16="http://schemas.microsoft.com/office/drawing/2014/main" id="{BCCCD8E7-8962-1D89-2C25-F57EF3F69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8947" r="6914"/>
          <a:stretch>
            <a:fillRect/>
          </a:stretch>
        </p:blipFill>
        <p:spPr>
          <a:xfrm>
            <a:off x="0" y="833168"/>
            <a:ext cx="4572000" cy="4310332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CC6BA216-E6D5-31C6-A142-985C851B9225}"/>
              </a:ext>
            </a:extLst>
          </p:cNvPr>
          <p:cNvSpPr/>
          <p:nvPr/>
        </p:nvSpPr>
        <p:spPr>
          <a:xfrm>
            <a:off x="228600" y="1564640"/>
            <a:ext cx="3992880" cy="17786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982458ED-6961-1487-4BCC-83A216679595}"/>
              </a:ext>
            </a:extLst>
          </p:cNvPr>
          <p:cNvSpPr/>
          <p:nvPr/>
        </p:nvSpPr>
        <p:spPr>
          <a:xfrm>
            <a:off x="4831080" y="1564641"/>
            <a:ext cx="3987800" cy="17786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52266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3683DABB-89EA-4B53-94FE-BF04867CF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57586"/>
            <a:ext cx="374901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visto come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solo non sia sufficiente per creare modelli linguistici veramente utili e sicuri, a causa delle sue limitazioni intrinseche nella capacità di adattamento e nell’allineamento con i valori umani.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91619E5-A3AB-7517-008A-6884B2DD916F}"/>
              </a:ext>
            </a:extLst>
          </p:cNvPr>
          <p:cNvSpPr txBox="1"/>
          <p:nvPr/>
        </p:nvSpPr>
        <p:spPr>
          <a:xfrm>
            <a:off x="4826000" y="1776368"/>
            <a:ext cx="3992880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rappresenta un passo fondamentale per superare questi limiti, permettendo di allineare i modelli alle preferenze umane e aprendo la strada a tecniche pratiche per lo sviluppo di AI più sicure, utili e allineate con i nostri valori.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6EF085-3187-8C10-2788-799AEB20A799}"/>
              </a:ext>
            </a:extLst>
          </p:cNvPr>
          <p:cNvSpPr txBox="1"/>
          <p:nvPr/>
        </p:nvSpPr>
        <p:spPr>
          <a:xfrm>
            <a:off x="0" y="5402137"/>
            <a:ext cx="8970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6" tooltip="https://www.altranarrazione.com/2017/05/etichett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7" tooltip="https://creativecommons.org/licenses/by-nc-sa/3.0/"/>
              </a:rPr>
              <a:t>CC BY-SA-NC</a:t>
            </a:r>
            <a:endParaRPr lang="it-IT" sz="9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69C673-C687-74F5-4EF8-390F3884AC9D}"/>
              </a:ext>
            </a:extLst>
          </p:cNvPr>
          <p:cNvSpPr txBox="1"/>
          <p:nvPr/>
        </p:nvSpPr>
        <p:spPr>
          <a:xfrm>
            <a:off x="4733134" y="5239811"/>
            <a:ext cx="81714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ctiludis.com/2017/04/08/espacio-negativo-animales/figura-fondo-01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7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3C65B-7569-C91D-ECB7-76ED3AD7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>
            <a:extLst>
              <a:ext uri="{FF2B5EF4-FFF2-40B4-BE49-F238E27FC236}">
                <a16:creationId xmlns:a16="http://schemas.microsoft.com/office/drawing/2014/main" id="{630D52CB-7E4A-1F32-34A2-B86F75691537}"/>
              </a:ext>
            </a:extLst>
          </p:cNvPr>
          <p:cNvSpPr/>
          <p:nvPr/>
        </p:nvSpPr>
        <p:spPr>
          <a:xfrm>
            <a:off x="-1" y="1009095"/>
            <a:ext cx="9144001" cy="413440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A685CFC-3034-4458-0EDA-18DAF25003A6}"/>
              </a:ext>
            </a:extLst>
          </p:cNvPr>
          <p:cNvSpPr/>
          <p:nvPr/>
        </p:nvSpPr>
        <p:spPr>
          <a:xfrm>
            <a:off x="228599" y="182678"/>
            <a:ext cx="6778841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Esercizio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gioco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pinguino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04E3213-7052-803D-7AB2-286E3B096FBA}"/>
              </a:ext>
            </a:extLst>
          </p:cNvPr>
          <p:cNvSpPr txBox="1"/>
          <p:nvPr/>
        </p:nvSpPr>
        <p:spPr>
          <a:xfrm>
            <a:off x="228599" y="1203960"/>
            <a:ext cx="8545498" cy="362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esercizio lavorerete a coppie.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membro della coppia dovrà scrivere un prompt per istruire ChatGPT a non dire mai la parola 'pinguino' in nessuna circostanza.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L’obiettivo è fare in modo che il modello eviti quella parola del tutto.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L’altro membro della coppia, invece, dovrà cercare di far dire a ChatGPT proprio quella parola, in qualunque modo creativo e lecito.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Divertitevi a vedere chi riesce a vincere la sfida: il guardiano della parola proibita o l'agente provocatore!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di prompt: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"Per favore, ChatGPT, evita in modo assoluto di usare la parola 'pinguino' in qualsiasi risposta che fornirai. Se mai dovesse capitare di pronunciarla per errore, per favore scusati e correggiti. Il tuo obiettivo è non includere mai questa parola nelle tue risposte, indipendentemente dal contesto."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1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PPO: Proximal Policy Optimization – concetti chiave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B15D191C-B0B6-B203-4662-F14662A35521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F6DB1975-91FA-6DFE-6B52-FE961BA54F75}"/>
              </a:ext>
            </a:extLst>
          </p:cNvPr>
          <p:cNvSpPr txBox="1"/>
          <p:nvPr/>
        </p:nvSpPr>
        <p:spPr>
          <a:xfrm>
            <a:off x="7467601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8683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9" name="Shape 16"/>
          <p:cNvSpPr/>
          <p:nvPr/>
        </p:nvSpPr>
        <p:spPr>
          <a:xfrm>
            <a:off x="4946925" y="0"/>
            <a:ext cx="4197075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D77666AE-C0E9-DBE7-FB42-AC722DA70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1" y="928992"/>
            <a:ext cx="4477175" cy="328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ntrodurremo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(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Proximal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Policy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 algoritmo fondamentale nel campo del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che ha rivoluzionato l'addestramento dei modelli linguistici di grandi dimensioni.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Comprenderemo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perché PPO è diventato lo standard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l'addestramento degli LLM (Large Language Models) e come questo algoritmo risolve problemi critici legati alla stabilità dell'addestramento.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Discuteremo il delicato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bilanciamento tra stabilità ed esplorazione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it-IT" sz="1400" dirty="0"/>
              <a:t>Provare azioni nuove per scoprire se possono portare ricompense migliori)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PPO riesce a mantenere, permettendo ai modelli di apprendere efficacemente senza compromettere la qualità delle risposte.</a:t>
            </a:r>
          </a:p>
        </p:txBody>
      </p:sp>
      <p:pic>
        <p:nvPicPr>
          <p:cNvPr id="22" name="Immagine 21" descr="Immagine che contiene schermata, cartone animato, persona">
            <a:extLst>
              <a:ext uri="{FF2B5EF4-FFF2-40B4-BE49-F238E27FC236}">
                <a16:creationId xmlns:a16="http://schemas.microsoft.com/office/drawing/2014/main" id="{DFD44524-8A58-F7B4-DBF5-EC0C5E4B1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88702" y="1401893"/>
            <a:ext cx="3313519" cy="23397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>
            <a:extLst>
              <a:ext uri="{FF2B5EF4-FFF2-40B4-BE49-F238E27FC236}">
                <a16:creationId xmlns:a16="http://schemas.microsoft.com/office/drawing/2014/main" id="{FB5A2C7A-DC54-07D1-E3F6-897BEF0282AF}"/>
              </a:ext>
            </a:extLst>
          </p:cNvPr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28625" y="285385"/>
            <a:ext cx="187230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28625" y="972829"/>
            <a:ext cx="3945255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(RL)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diventato un componente fondamentale nell'addestramento dei modelli linguistici di grandi dimensioni (LLM).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 modelli linguistici di grandi dimensioni, questa tecnica non serve solo a prevedere la prossima parola in una frase (come fa 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classico), ma anche a migliorare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qualità delle risposte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base a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segnale di ricompensa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segnale viene costruito da esseri umani che valutano le risposte del modello e indicano quali sono migliori — è il principio del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F1E87D-6600-8A65-19D7-AFEB8A194A8D}"/>
              </a:ext>
            </a:extLst>
          </p:cNvPr>
          <p:cNvSpPr txBox="1"/>
          <p:nvPr/>
        </p:nvSpPr>
        <p:spPr>
          <a:xfrm>
            <a:off x="5044440" y="815689"/>
            <a:ext cx="361188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(Proximal Policy Optimization)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l'algoritmo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reinforcement learning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usato per addestrare modelli con RLHF,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dimostrato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efficacia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intenzioni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modo stabile ed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controllare quanto il modello cambia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mentre apprende.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altre parole, evita che il modello "dimentichi" quello che già sa o che diventi instabile.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+ PPO = un modello che non solo scrive bene, ma anche in modo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intelligente, sicuro e più vicino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 modo di ragionare umano.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Arte bambini, forniture per ufficio, cancelleria, Prodotti generali">
            <a:extLst>
              <a:ext uri="{FF2B5EF4-FFF2-40B4-BE49-F238E27FC236}">
                <a16:creationId xmlns:a16="http://schemas.microsoft.com/office/drawing/2014/main" id="{AE61BFEE-29AA-0672-CF17-A548531C2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3152" r="-23069"/>
          <a:stretch>
            <a:fillRect/>
          </a:stretch>
        </p:blipFill>
        <p:spPr>
          <a:xfrm>
            <a:off x="4937782" y="1"/>
            <a:ext cx="6393158" cy="514349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66B0FA83-AB43-9F30-6AF4-CDC901F33F3A}"/>
              </a:ext>
            </a:extLst>
          </p:cNvPr>
          <p:cNvSpPr/>
          <p:nvPr/>
        </p:nvSpPr>
        <p:spPr>
          <a:xfrm>
            <a:off x="5263034" y="129541"/>
            <a:ext cx="3614288" cy="4869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66678" y="259318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e reward model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300968" y="754603"/>
            <a:ext cx="4206218" cy="3893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nel </a:t>
            </a:r>
            <a:r>
              <a:rPr lang="it-IT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Reinforcement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Learning (RL) è la </a:t>
            </a:r>
            <a:r>
              <a:rPr lang="it-IT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strategia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 l'agente (il sistema che prende le decisioni) utilizza per decidere quali azioni intraprendere in un determinato stato (situazione)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Nel contesto degli LLM, la policy è il modello stesso che genera testo (</a:t>
            </a:r>
            <a:r>
              <a:rPr lang="it-IT" sz="1400" dirty="0"/>
              <a:t>perché è </a:t>
            </a:r>
            <a:r>
              <a:rPr lang="it-IT" sz="1400" b="1" dirty="0"/>
              <a:t>il meccanismo che decide</a:t>
            </a:r>
            <a:r>
              <a:rPr lang="it-IT" sz="1400" dirty="0"/>
              <a:t> quali parole generare e con quale probabilità)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policy determina la probabilità di generare ciascun token successivo nella sequenza, basandosi sul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precedente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(il testo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È rappresentata matematicamente come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π(a|s)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ovvero la </a:t>
            </a:r>
            <a:r>
              <a:rPr lang="en-US" sz="1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probabilità di scegliere l'azione a nello stato s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dell'addestramento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policy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affinché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massimizzi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ricompensa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attesa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soddisfi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8FBB18E-18CE-D1AD-DD80-39A06B33A3C2}"/>
              </a:ext>
            </a:extLst>
          </p:cNvPr>
          <p:cNvSpPr txBox="1"/>
          <p:nvPr/>
        </p:nvSpPr>
        <p:spPr>
          <a:xfrm>
            <a:off x="-1" y="5143500"/>
            <a:ext cx="3964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5" tooltip="https://learn.eduopen.org/mod/folder/view.php?id=14587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6" tooltip="https://creativecommons.org/licenses/by-nc-sa/3.0/"/>
              </a:rPr>
              <a:t>CC BY-SA-NC</a:t>
            </a:r>
            <a:endParaRPr lang="it-IT" sz="9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D205D8F-8E49-FCD0-995E-DCD72F6C5892}"/>
              </a:ext>
            </a:extLst>
          </p:cNvPr>
          <p:cNvSpPr txBox="1"/>
          <p:nvPr/>
        </p:nvSpPr>
        <p:spPr>
          <a:xfrm>
            <a:off x="5299232" y="158414"/>
            <a:ext cx="354189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Prompt:</a:t>
            </a: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“Spiega cos’è l’energia solare.”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valuta: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“L’” → 0.9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“Un’” → 0.05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“Si” → 0.03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“Energia” → 0.02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Queste probabilità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la policy in azione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None/>
            </a:pP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π(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a|s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probabilità di scegliere il token </a:t>
            </a:r>
            <a:r>
              <a:rPr lang="it-IT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dato lo stato </a:t>
            </a:r>
            <a:r>
              <a:rPr lang="it-IT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(il testo finora).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estrae (campiona)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token con la probabilità più alta — oppure uno casualmente, pesato da quelle probabilità (dipende dal parametro di </a:t>
            </a:r>
            <a:r>
              <a:rPr lang="it-IT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temperature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caso,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sceglie “L’”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Poi il contesto diventa: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Stato aggiornato: “Spiega cos’è l’energia solare. L’”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la policy ripete lo stesso processo per il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 successivo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“energia” → 0.7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“uso” → 0.1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“impianto” → 0.05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“luce” → 0.05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“calore” → 0.1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Finché non completa la frase.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B6BB-4DCC-AAA2-DEA7-68055C7C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B7406AF0-7581-8186-05A3-9DC7910E5CE2}"/>
              </a:ext>
            </a:extLst>
          </p:cNvPr>
          <p:cNvSpPr/>
          <p:nvPr/>
        </p:nvSpPr>
        <p:spPr>
          <a:xfrm>
            <a:off x="4657817" y="0"/>
            <a:ext cx="448618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C9FBA17-9C58-50A3-8E76-99981CCFBA73}"/>
              </a:ext>
            </a:extLst>
          </p:cNvPr>
          <p:cNvSpPr/>
          <p:nvPr/>
        </p:nvSpPr>
        <p:spPr>
          <a:xfrm>
            <a:off x="306705" y="413242"/>
            <a:ext cx="254076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Cosa ne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pensate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24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F364774-AB02-AB52-5336-9A1812E1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397" y="1275424"/>
            <a:ext cx="4247021" cy="3039123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7A3DE10D-69D8-175E-CBB2-EB1A30153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82" y="1318354"/>
            <a:ext cx="4247022" cy="256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6634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922044" y="208794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Policy e reward model</a:t>
            </a:r>
            <a:endParaRPr lang="en-US" sz="24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F3CAD71D-8A4F-D43B-292C-81E88B387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044" y="670319"/>
            <a:ext cx="3947592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(modell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 di ricompensa)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componente cruciale che valuta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risposte generate dalla policy (strategia), assegnando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punteggio numerico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(es. probabilità)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rappresenta quanto una risposta sia allineata con le preferenze umane.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modello viene addestrato su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di preferenze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dove gli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 umani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confrontano coppie di risposte e indicano quale preferiscono, creando così un segnale di supervisione (feedback positivo o negativo) per l'apprendimento.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processo RLHF, il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fornisce il segnale di ricompensa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(punteggio per la risposta)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guida l'ottimizzazione della policy attraverso l’algoritmo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(Proximal Policy Optimization)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permettendo al modello di apprendere quali output sono più desiderabili secondo i criteri umani.</a:t>
            </a:r>
          </a:p>
        </p:txBody>
      </p:sp>
      <p:pic>
        <p:nvPicPr>
          <p:cNvPr id="23" name="Immagine 22" descr="Immagine che contiene mammifero, topo, roditore, ratto">
            <a:extLst>
              <a:ext uri="{FF2B5EF4-FFF2-40B4-BE49-F238E27FC236}">
                <a16:creationId xmlns:a16="http://schemas.microsoft.com/office/drawing/2014/main" id="{E70D501C-96C3-68FB-9096-5FD55F384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055039"/>
            <a:ext cx="3714889" cy="2470401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CFDC55F-03DE-D4FC-F58C-0DD48862DF5B}"/>
              </a:ext>
            </a:extLst>
          </p:cNvPr>
          <p:cNvSpPr txBox="1"/>
          <p:nvPr/>
        </p:nvSpPr>
        <p:spPr>
          <a:xfrm>
            <a:off x="-66818" y="5143500"/>
            <a:ext cx="77345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prometheus-studio.it/filosofia_e_storia/2019/12/01/il-comportamentismo-e-lapprendimento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DFD8A5-D4AD-0A46-6A70-2722E9D24FB2}"/>
              </a:ext>
            </a:extLst>
          </p:cNvPr>
          <p:cNvSpPr txBox="1"/>
          <p:nvPr/>
        </p:nvSpPr>
        <p:spPr>
          <a:xfrm>
            <a:off x="186441" y="3878889"/>
            <a:ext cx="42483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poche parole, PPO serve 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massimizzare la probabilità delle risposte che rispettano i feedback umani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2266"/>
            <a:ext cx="2827697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Intuizione base RL </a:t>
            </a:r>
            <a:endParaRPr lang="en-US" sz="2400" dirty="0"/>
          </a:p>
        </p:txBody>
      </p:sp>
      <p:sp>
        <p:nvSpPr>
          <p:cNvPr id="26" name="Shape 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61CFD7B3-BBE0-F18B-0A80-19FA61DDF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84834"/>
            <a:ext cx="4000499" cy="413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(RL) si basa su quattro elementi fondamentali: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agente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apprende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ambiente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cui interagisce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azioni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l'agente può compiere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ricompense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riceve in base alle sue azioni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contesto degli LLM: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'agente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➜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il modello linguistico 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L'ambiente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➜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il contesto di conversazione (testo generato)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azioni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➜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le parole generate (prossimi token)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ricompense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➜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derivano dal feedback umano (punteggio)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L'obiettivo dell'agente è </a:t>
            </a: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massimizzare la ricompensa cumulativa</a:t>
            </a: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(somma dei punteggi) nel tempo -&gt; trovare l’insieme di parole che massimizza il punteggio.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37" name="Immagine 36" descr="Immagine che contiene Simmetria, arte&#10;&#10;Il contenuto generato dall'IA potrebbe non essere corretto.">
            <a:extLst>
              <a:ext uri="{FF2B5EF4-FFF2-40B4-BE49-F238E27FC236}">
                <a16:creationId xmlns:a16="http://schemas.microsoft.com/office/drawing/2014/main" id="{8256C73A-5C3A-A840-3983-C4207975F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815" r="16815"/>
          <a:stretch>
            <a:fillRect/>
          </a:stretch>
        </p:blipFill>
        <p:spPr>
          <a:xfrm>
            <a:off x="4500880" y="0"/>
            <a:ext cx="4643120" cy="514350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5825533A-FF75-0B48-36E0-A293FF81DB74}"/>
              </a:ext>
            </a:extLst>
          </p:cNvPr>
          <p:cNvSpPr txBox="1"/>
          <p:nvPr/>
        </p:nvSpPr>
        <p:spPr>
          <a:xfrm>
            <a:off x="0" y="5183832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flickr.com/photos/fritzmb/3136825667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3">
            <a:extLst>
              <a:ext uri="{FF2B5EF4-FFF2-40B4-BE49-F238E27FC236}">
                <a16:creationId xmlns:a16="http://schemas.microsoft.com/office/drawing/2014/main" id="{ECAE2858-7B39-DC8F-26C7-BDACDD7F44D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3910"/>
            <a:ext cx="2667397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Intuizione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base RL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793322"/>
            <a:ext cx="3764756" cy="23083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Analogia del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videogioco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Immaginate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imparare a giocare a un nuovo videogioco senza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istruzioni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All'inizio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fate tentativi casuali, ma col tempo capite quali azioni vi fanno guadagnare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vostra "policy" è la strategia di gioco che migliora con l'esperienza, evitando mosse che portano a penalità e preferendo quelle che danno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ricompense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D65454E-1393-85AE-28CE-F2EA501C4E2E}"/>
              </a:ext>
            </a:extLst>
          </p:cNvPr>
          <p:cNvSpPr txBox="1"/>
          <p:nvPr/>
        </p:nvSpPr>
        <p:spPr>
          <a:xfrm>
            <a:off x="4925615" y="213910"/>
            <a:ext cx="3864769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Analogia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dell'esplorazione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esploratore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territorio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sconosciuto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l'agente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bilanciare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due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comportamenti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esplorare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nuove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aree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diverse)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sfruttare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ciò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vantaggioso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ripetere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risultati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aiuta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equilibrio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all'agente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gradualmente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senza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perdersi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territori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rischiosi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pic>
        <p:nvPicPr>
          <p:cNvPr id="10" name="Immagine 9" descr="Immagine che contiene ruota, Veicolo terrestre, veicolo, aria aperta">
            <a:extLst>
              <a:ext uri="{FF2B5EF4-FFF2-40B4-BE49-F238E27FC236}">
                <a16:creationId xmlns:a16="http://schemas.microsoft.com/office/drawing/2014/main" id="{68D34B15-7242-BA24-8FB0-12A36C0D7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001" y="3428012"/>
            <a:ext cx="2895997" cy="162899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4E55A8-975A-11BC-D07D-2312ADFDBECC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tekhdecoded.com/what-the-future-of-video-games-look-like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sa/3.0/"/>
              </a:rPr>
              <a:t>CC BY-SA-NC</a:t>
            </a:r>
            <a:endParaRPr lang="it-IT" sz="900"/>
          </a:p>
        </p:txBody>
      </p:sp>
      <p:pic>
        <p:nvPicPr>
          <p:cNvPr id="13" name="Immagine 12" descr="Immagine che contiene occhiali, Viso umano, persona, aria aperta">
            <a:extLst>
              <a:ext uri="{FF2B5EF4-FFF2-40B4-BE49-F238E27FC236}">
                <a16:creationId xmlns:a16="http://schemas.microsoft.com/office/drawing/2014/main" id="{8F46B1FA-D65C-9050-7839-E0B99C6A2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837119" y="3376154"/>
            <a:ext cx="2468880" cy="168085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322B5C-5ACD-1C6C-FD86-C6A37395FBCA}"/>
              </a:ext>
            </a:extLst>
          </p:cNvPr>
          <p:cNvSpPr txBox="1"/>
          <p:nvPr/>
        </p:nvSpPr>
        <p:spPr>
          <a:xfrm>
            <a:off x="5664994" y="5143500"/>
            <a:ext cx="6057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7" tooltip="https://aikime.blogspot.com/2017/09/aikime-riparte-il-punto-della-situazion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8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4768" y="272535"/>
            <a:ext cx="316593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PPO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negli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224768" y="1093066"/>
            <a:ext cx="3973851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(LLM)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contengono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miliardi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rendendo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estremamente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particolarmente adatto per gestire questa complessità poiché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 la dimensione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degli aggiornamenti dei parametri, evitando cambiamenti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drastici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natura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conservativa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PPO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mantenere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conoscenze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linguistiche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apprese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pre-training,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mentre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ottimizzano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base al feedback </a:t>
            </a:r>
            <a:r>
              <a:rPr lang="en-US" sz="1250" i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4" name="Immagine 13" descr="Immagine che contiene Arte frattale, arte, Arte psichedelica, barriera corallina">
            <a:extLst>
              <a:ext uri="{FF2B5EF4-FFF2-40B4-BE49-F238E27FC236}">
                <a16:creationId xmlns:a16="http://schemas.microsoft.com/office/drawing/2014/main" id="{79D481E1-19CB-A0C7-0DFE-5CEC7AB06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72001" y="2162173"/>
            <a:ext cx="457200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433496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Perché PPO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negli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</a:t>
            </a:r>
            <a:endParaRPr lang="en-US" sz="2400" dirty="0"/>
          </a:p>
        </p:txBody>
      </p:sp>
      <p:sp>
        <p:nvSpPr>
          <p:cNvPr id="27" name="Shape 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22501E8A-6C7D-A914-D5D7-9F85B3D9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28441"/>
            <a:ext cx="4000500" cy="259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è un algoritmo di </a:t>
            </a:r>
            <a:r>
              <a:rPr lang="it-IT" sz="125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aggiorna il modello in modo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controllato e stabile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evitando cambiamenti troppo bruschi che potrebbero peggiorare le prestazioni.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l’addestramento, il modello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nuove risposte con quelle precedenti per capire se sta migliorando o peggiorando.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L’obiettivo è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massimizzare la “ricompensa”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(quanto una risposta è preferita) senza compromettere ciò che il modello ha già imparato.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08A9442-D1D8-9B85-915A-B91504AAABEF}"/>
              </a:ext>
            </a:extLst>
          </p:cNvPr>
          <p:cNvSpPr txBox="1"/>
          <p:nvPr/>
        </p:nvSpPr>
        <p:spPr>
          <a:xfrm>
            <a:off x="4800600" y="142131"/>
            <a:ext cx="3825240" cy="5001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farlo, PPO usa due versioni dell’aggiornamento (modifica dei parametri):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🟢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Unclipped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(senza limite)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Significa: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“cambia quanto vuoi”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 liberamente quanto la nuova risposta è migliore della precedente. Il modello può fare un passo anche molto grande se pensa di migliorare tanto. 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Pro: impara più in fretta.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Contro: rischia di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cambiare troppo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diventare instabile (dimenticare o peggiorare).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🔵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(con limite)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Significa: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“puoi migliorare, ma solo un po’ alla volta”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impone un limite a quanto il modello può cambiare in un singolo passo, per evitare instabilità.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fa passi più piccoli e controllati.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Pro: resta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stabile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non “impazzisce”.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Contro: impara un po’ più lentamente.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sistema sceglie automaticamente l’opzione più sicura tra le due, trovando un equilibrio tra </a:t>
            </a:r>
            <a:r>
              <a:rPr lang="it-IT" sz="11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apprendimento rapido e stabilità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pratica, PPO è come un allenatore che permette al modello di migliorare costantemente, ma senza “stravolgere” ciò che sa già fare bene.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4">
            <a:extLst>
              <a:ext uri="{FF2B5EF4-FFF2-40B4-BE49-F238E27FC236}">
                <a16:creationId xmlns:a16="http://schemas.microsoft.com/office/drawing/2014/main" id="{6B435630-0C31-255C-5DBB-3B124373DA38}"/>
              </a:ext>
            </a:extLst>
          </p:cNvPr>
          <p:cNvSpPr/>
          <p:nvPr/>
        </p:nvSpPr>
        <p:spPr>
          <a:xfrm>
            <a:off x="1" y="0"/>
            <a:ext cx="423291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28600"/>
            <a:ext cx="86868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Obiettivo PPO</a:t>
            </a:r>
            <a:endParaRPr lang="en-US" sz="2419" dirty="0"/>
          </a:p>
        </p:txBody>
      </p:sp>
      <p:sp>
        <p:nvSpPr>
          <p:cNvPr id="4" name="Text 1"/>
          <p:cNvSpPr/>
          <p:nvPr/>
        </p:nvSpPr>
        <p:spPr>
          <a:xfrm>
            <a:off x="203836" y="1225227"/>
            <a:ext cx="3825240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(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Proximal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Policy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clipping (limitazione)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il cuore dell’algoritmo.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Serve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limitare quanto la nuova policy (strategia) può discostarsi dalla precedente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durante ogni aggiornamento.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è semplice: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aggiorna il modello, ma non troppo in una volta sola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 evitare instabilità.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controllo avviene tramite la cosiddetta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Surrogate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Objective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Function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“taglia” (clip)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rapporto di probabilità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la nuova policy e quella precedente.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73DF6C-B2A7-954A-73A1-DCE71D408863}"/>
              </a:ext>
            </a:extLst>
          </p:cNvPr>
          <p:cNvSpPr txBox="1"/>
          <p:nvPr/>
        </p:nvSpPr>
        <p:spPr>
          <a:xfrm>
            <a:off x="5143500" y="988138"/>
            <a:ext cx="35433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Probabilità nuova policy (azione, stato)</a:t>
            </a:r>
          </a:p>
          <a:p>
            <a:pPr algn="ctr"/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Probabilità vecchia policy (stessa azione, stesso stato)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493880-B7A2-C9B0-9D69-68A76BF75DDA}"/>
              </a:ext>
            </a:extLst>
          </p:cNvPr>
          <p:cNvSpPr txBox="1"/>
          <p:nvPr/>
        </p:nvSpPr>
        <p:spPr>
          <a:xfrm>
            <a:off x="4572000" y="1134331"/>
            <a:ext cx="55626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 = 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B238586-9E0B-A151-AA76-5FA9959C5F13}"/>
              </a:ext>
            </a:extLst>
          </p:cNvPr>
          <p:cNvCxnSpPr>
            <a:stCxn id="12" idx="1"/>
            <a:endCxn id="12" idx="3"/>
          </p:cNvCxnSpPr>
          <p:nvPr/>
        </p:nvCxnSpPr>
        <p:spPr>
          <a:xfrm>
            <a:off x="5143500" y="1276679"/>
            <a:ext cx="35433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EE869D3-1574-1129-1036-9A2663558794}"/>
              </a:ext>
            </a:extLst>
          </p:cNvPr>
          <p:cNvSpPr txBox="1"/>
          <p:nvPr/>
        </p:nvSpPr>
        <p:spPr>
          <a:xfrm>
            <a:off x="4644390" y="400050"/>
            <a:ext cx="404241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modo semplificato, PPO calcola un rapporto: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98D76E3-54D8-1570-0C0F-1D57D157C261}"/>
              </a:ext>
            </a:extLst>
          </p:cNvPr>
          <p:cNvSpPr txBox="1"/>
          <p:nvPr/>
        </p:nvSpPr>
        <p:spPr>
          <a:xfrm>
            <a:off x="4644390" y="1889523"/>
            <a:ext cx="423291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Numeratore: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quanto la nuova versione del modello considera “giusta” una certa azione in un dato contesto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Denominatore: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quanto la versione precedente del modello considerava “giusta” la stessa azione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questo rapporto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cresce o diminuisce troppo (cioè la nuova policy cambia troppo rispetto alla vecchia), PPO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 “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clippa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mantenendolo entro un intervallo di sicurezza (ad esempio tra 0.8 e 1.2).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modo, il modello può migliorare gradualmente senza perdere stabilità o “disimparare” ciò che ha già appreso.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17B0D-C2DB-98E8-5117-D36E9009E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4">
            <a:extLst>
              <a:ext uri="{FF2B5EF4-FFF2-40B4-BE49-F238E27FC236}">
                <a16:creationId xmlns:a16="http://schemas.microsoft.com/office/drawing/2014/main" id="{BD2176E5-317D-3E53-AFB4-7154FC0D25B0}"/>
              </a:ext>
            </a:extLst>
          </p:cNvPr>
          <p:cNvSpPr/>
          <p:nvPr/>
        </p:nvSpPr>
        <p:spPr>
          <a:xfrm>
            <a:off x="1" y="0"/>
            <a:ext cx="423291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331BF0F-69B0-8080-C950-DF0BD2D08A25}"/>
              </a:ext>
            </a:extLst>
          </p:cNvPr>
          <p:cNvSpPr txBox="1"/>
          <p:nvPr/>
        </p:nvSpPr>
        <p:spPr>
          <a:xfrm>
            <a:off x="74296" y="155704"/>
            <a:ext cx="404241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💬 Senza clipping (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unclipped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PPO)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Immagina un modello che genera testo.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un aggiornamento “libero”, potrebbe cambiare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probabilità di certi token o persino 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stile delle risposte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→ “Spiega cos’è l’energia solare.”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Prima dell’aggiornamento: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“L’energia solare è l’energia prodotta sfruttando la luce del sole.”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un aggiornamento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limitato (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unclipped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“L’energia solare è una fantastica e rivoluzionaria forma di energia verde, completamente gratuita e infinita!!! 🌞🌞🌞”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Cosa è successo: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ha imparato che risposte “entusiastiche” vengono premiate, ma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 esagerato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usa troppi aggettivi, emoji, toni enfatici.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diventato instabile — ha “saltato” troppo lontano rispetto alla sua versione precedente.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D73D024-6306-3AFD-04BF-B574CB81A868}"/>
              </a:ext>
            </a:extLst>
          </p:cNvPr>
          <p:cNvSpPr txBox="1"/>
          <p:nvPr/>
        </p:nvSpPr>
        <p:spPr>
          <a:xfrm>
            <a:off x="4419600" y="171092"/>
            <a:ext cx="4650104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🔒 Con clipping (PPO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clippato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entra in gioco il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dice al modello: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“Puoi cambiare un po’ in quella direzione (più entusiasmo), ma non troppo tutto insieme.”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Risultato: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→ “Spiega cos’è l’energia solare.”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l’aggiornamento con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clipping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“L’energia solare è una fonte di energia rinnovabile che sfrutta la luce del sole per produrre elettricità o calore.”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Effetto visivo: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risposta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chiara e coerente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Mantiene il tono e la struttura del modello originale, ma incorpora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piccoli miglioramenti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(maggiore utilità, chiarezza, naturalezza).</a:t>
            </a:r>
          </a:p>
        </p:txBody>
      </p:sp>
    </p:spTree>
    <p:extLst>
      <p:ext uri="{BB962C8B-B14F-4D97-AF65-F5344CB8AC3E}">
        <p14:creationId xmlns:p14="http://schemas.microsoft.com/office/powerpoint/2010/main" val="2946224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A35412C0-8FB2-2D76-9AEF-69E166FA7BC2}"/>
              </a:ext>
            </a:extLst>
          </p:cNvPr>
          <p:cNvSpPr/>
          <p:nvPr/>
        </p:nvSpPr>
        <p:spPr>
          <a:xfrm>
            <a:off x="4480568" y="1228725"/>
            <a:ext cx="4663432" cy="391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" name="Shape 0"/>
          <p:cNvSpPr/>
          <p:nvPr/>
        </p:nvSpPr>
        <p:spPr>
          <a:xfrm>
            <a:off x="0" y="1228724"/>
            <a:ext cx="4480568" cy="391477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66684" y="321205"/>
            <a:ext cx="582503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Trade-off stabilità vs esplorazione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4800607" y="2512849"/>
            <a:ext cx="4023354" cy="13465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PPO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risolve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dilemma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attraverso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epsilon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l'ampiezza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clipping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cambiamento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un'esplorazione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controllata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mantiene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senza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impedirne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progressivo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EAC78A0-1323-2CB5-934C-CD6F672BA2CD}"/>
              </a:ext>
            </a:extLst>
          </p:cNvPr>
          <p:cNvSpPr/>
          <p:nvPr/>
        </p:nvSpPr>
        <p:spPr>
          <a:xfrm>
            <a:off x="370757" y="1743407"/>
            <a:ext cx="3739055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aspetto cruciale di PPO è il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bilanciamento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stabilità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coerenti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e capacità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esplorazione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compiere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azioni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rischiose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troppo gli aggiornamenti della policy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garantisce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può portare a stagnazione, impedendo al modello di scoprire strategie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D'altra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aggiornamenti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ampi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favorisce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l'esplorazione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rischia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compromettere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acquisite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comportamenti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incoerenti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indesiderati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linguistico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2266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24" name="Shape 21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FC3B1F0D-EDB2-CEF9-E8ED-4AA73FD71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61756"/>
            <a:ext cx="4571999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rappresenta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equilibrio ottimale tra apprendimento efficace (esplorazione) e stabilità (coerenza)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nell'addestramento dei modelli linguistici.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equilibrio è fondamentale per garantire che i modelli possano migliorare costantemente senza perdere le capacità già acquisite o sviluppare comportamenti indesiderati.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Grazie alla sua robustezza e semplicità implementativa, PPO è diventato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 per l'implementazione pratica di RLHF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nei modelli linguistici più avanzati.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 ha permesso di creare assistenti AI più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utili, sicuri e allineati con i valori umani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aprendo la strada a una nuova generazione di modelli linguistici.</a:t>
            </a:r>
          </a:p>
        </p:txBody>
      </p:sp>
      <p:pic>
        <p:nvPicPr>
          <p:cNvPr id="27" name="Immagine 26" descr="Immagine che contiene cielo, aria aperta">
            <a:extLst>
              <a:ext uri="{FF2B5EF4-FFF2-40B4-BE49-F238E27FC236}">
                <a16:creationId xmlns:a16="http://schemas.microsoft.com/office/drawing/2014/main" id="{4DB081AD-7196-8627-D419-935EB5624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8021" y="1747521"/>
            <a:ext cx="3395980" cy="339598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0D95FE2-423C-DA97-28D4-992A8E6317A1}"/>
              </a:ext>
            </a:extLst>
          </p:cNvPr>
          <p:cNvSpPr txBox="1"/>
          <p:nvPr/>
        </p:nvSpPr>
        <p:spPr>
          <a:xfrm>
            <a:off x="-45709" y="51435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medium.com/the-chatbot-guru/the-3-types-of-chatbots-acc5cdf6bb4e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 Preference Optimization (DPO) vs PPO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E2A2511-F540-9789-668B-53B499B26285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8BCFDFFF-676C-C6EF-21EA-BD7BE179FE57}"/>
              </a:ext>
            </a:extLst>
          </p:cNvPr>
          <p:cNvSpPr txBox="1"/>
          <p:nvPr/>
        </p:nvSpPr>
        <p:spPr>
          <a:xfrm>
            <a:off x="7467601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serve RLHF dopo SFT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57275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-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C0B4B65-D4F4-0A85-6747-C646FEFAD2E9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85B0254C-C912-7482-7F59-8391B506E517}"/>
              </a:ext>
            </a:extLst>
          </p:cNvPr>
          <p:cNvSpPr txBox="1"/>
          <p:nvPr/>
        </p:nvSpPr>
        <p:spPr>
          <a:xfrm>
            <a:off x="7467601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243959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4736307" y="1035844"/>
            <a:ext cx="4407694" cy="2828776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3A83C44-8775-038C-62A6-087FF40353B7}"/>
              </a:ext>
            </a:extLst>
          </p:cNvPr>
          <p:cNvSpPr txBox="1"/>
          <p:nvPr/>
        </p:nvSpPr>
        <p:spPr>
          <a:xfrm>
            <a:off x="428624" y="1278880"/>
            <a:ext cx="4229101" cy="2469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Sarete in grado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 cos'è il Direct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Preference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(DPO)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qual è il suo ruolo nell'allineamento dei modelli linguistici.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🎯 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 le differenze fondamentali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l'approccio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il più tradizionale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Proximal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Policy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nel contesto del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🎯 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Analizzare i vantaggi e i limiti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della metodologia DPO, per poter valutare quando il suo utilizzo è più appropriato.</a:t>
            </a:r>
          </a:p>
        </p:txBody>
      </p:sp>
      <p:pic>
        <p:nvPicPr>
          <p:cNvPr id="20" name="Immagine 19" descr="Immagine che contiene cielo, nuvola, aria aperta, cartello">
            <a:extLst>
              <a:ext uri="{FF2B5EF4-FFF2-40B4-BE49-F238E27FC236}">
                <a16:creationId xmlns:a16="http://schemas.microsoft.com/office/drawing/2014/main" id="{1DA849D3-FE25-EF1B-9353-276CD4D4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93494" y="1278880"/>
            <a:ext cx="4050506" cy="227841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68A302DA-4E9E-D371-F726-63CD53549A2D}"/>
              </a:ext>
            </a:extLst>
          </p:cNvPr>
          <p:cNvSpPr/>
          <p:nvPr/>
        </p:nvSpPr>
        <p:spPr>
          <a:xfrm>
            <a:off x="4572000" y="1952553"/>
            <a:ext cx="3306965" cy="11481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28625" y="282315"/>
            <a:ext cx="641682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Introduzione: Perché un'alternativa a PPO? </a:t>
            </a:r>
            <a:endParaRPr lang="en-US" sz="2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141E8DB-9FD4-1881-690B-5829E08A6ED0}"/>
              </a:ext>
            </a:extLst>
          </p:cNvPr>
          <p:cNvSpPr txBox="1"/>
          <p:nvPr/>
        </p:nvSpPr>
        <p:spPr>
          <a:xfrm>
            <a:off x="428625" y="1129438"/>
            <a:ext cx="3630757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Ricapitolando: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grandi modelli linguistici (LLM) vengono addestrati su enormi quantità di testo, ma questo non garantisce che il loro comportamento sia sempre allineato con le aspettative umane.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risolvere questo problema, è stata sviluppata la tecnica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L'approccio più comune per implementare RLHF si basa su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Proximal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Policy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(PPO).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31052BB-AE61-F11B-E47B-53028C242809}"/>
              </a:ext>
            </a:extLst>
          </p:cNvPr>
          <p:cNvSpPr txBox="1"/>
          <p:nvPr/>
        </p:nvSpPr>
        <p:spPr>
          <a:xfrm>
            <a:off x="4572000" y="2115161"/>
            <a:ext cx="363075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Direct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Preference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(DPO)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nasce per superare le complessità di PPO, proponendo un metodo più semplice ed efficiente.</a:t>
            </a:r>
          </a:p>
        </p:txBody>
      </p:sp>
      <p:sp>
        <p:nvSpPr>
          <p:cNvPr id="19" name="Freccia destra con strisce 18">
            <a:extLst>
              <a:ext uri="{FF2B5EF4-FFF2-40B4-BE49-F238E27FC236}">
                <a16:creationId xmlns:a16="http://schemas.microsoft.com/office/drawing/2014/main" id="{86D37976-CA6A-BFA2-7F11-26D89C52BE7F}"/>
              </a:ext>
            </a:extLst>
          </p:cNvPr>
          <p:cNvSpPr/>
          <p:nvPr/>
        </p:nvSpPr>
        <p:spPr>
          <a:xfrm>
            <a:off x="4059382" y="2425947"/>
            <a:ext cx="361364" cy="24020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B85A0A-C970-F8A5-0506-9A24F7ED4D8F}"/>
              </a:ext>
            </a:extLst>
          </p:cNvPr>
          <p:cNvSpPr txBox="1"/>
          <p:nvPr/>
        </p:nvSpPr>
        <p:spPr>
          <a:xfrm>
            <a:off x="5234940" y="16152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…perché è più semplice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43B69-24FB-6F8B-A1B2-71DDE7F41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DBF916E5-BADF-F96E-4E79-442D77C9A2BE}"/>
              </a:ext>
            </a:extLst>
          </p:cNvPr>
          <p:cNvSpPr/>
          <p:nvPr/>
        </p:nvSpPr>
        <p:spPr>
          <a:xfrm>
            <a:off x="0" y="0"/>
            <a:ext cx="9144000" cy="7543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C03951D-71E3-A0FE-85A4-1A556A1E933A}"/>
              </a:ext>
            </a:extLst>
          </p:cNvPr>
          <p:cNvSpPr txBox="1"/>
          <p:nvPr/>
        </p:nvSpPr>
        <p:spPr>
          <a:xfrm>
            <a:off x="146685" y="101380"/>
            <a:ext cx="9431655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non è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nel senso classico.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ispirato all’idea del RLHF, ma tecnicamente è un metodo supervisionato, non un vero algoritmo di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learning.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56CA3F-75E6-8E17-30DA-0A56CFB2E10C}"/>
              </a:ext>
            </a:extLst>
          </p:cNvPr>
          <p:cNvSpPr txBox="1"/>
          <p:nvPr/>
        </p:nvSpPr>
        <p:spPr>
          <a:xfrm>
            <a:off x="218599" y="1025366"/>
            <a:ext cx="4353401" cy="364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(es. PPO) = </a:t>
            </a: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vero </a:t>
            </a:r>
            <a:r>
              <a:rPr lang="it-IT" sz="11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(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l’agente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impara attraverso un ciclo di: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Azione → Ricompensa → Aggiornamento</a:t>
            </a:r>
          </a:p>
          <a:p>
            <a:pPr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 un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traduce il feedback umano in un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punteggio numerico continuo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L’algoritmo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aggiorna la policy (cioè il modello linguistico) per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massimizzare la ricompensa attesa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regole di stabilità (clipping, vantaggio, ecc.).</a:t>
            </a:r>
          </a:p>
          <a:p>
            <a:pPr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È un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loop dinamico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proprio come in un gioco: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agisce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(scrive una risposta)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riceve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ricompensa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aggiorna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sua strategia in base a quel punteggio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➡️ Quindi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è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vero e proprio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2DC2B28-2B8E-FF02-2E29-93FE3E867559}"/>
              </a:ext>
            </a:extLst>
          </p:cNvPr>
          <p:cNvCxnSpPr>
            <a:cxnSpLocks/>
          </p:cNvCxnSpPr>
          <p:nvPr/>
        </p:nvCxnSpPr>
        <p:spPr>
          <a:xfrm flipH="1">
            <a:off x="4644866" y="1025366"/>
            <a:ext cx="1" cy="3647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000F75C-EBAA-68DA-8518-5B756AD4A467}"/>
              </a:ext>
            </a:extLst>
          </p:cNvPr>
          <p:cNvSpPr txBox="1"/>
          <p:nvPr/>
        </p:nvSpPr>
        <p:spPr>
          <a:xfrm>
            <a:off x="4790599" y="1022032"/>
            <a:ext cx="4353401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= </a:t>
            </a: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scorciatoia supervisionata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(Direct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Preference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Optimization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invece: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c’è </a:t>
            </a:r>
            <a:r>
              <a:rPr lang="it-IT" sz="11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(quindi nessuna ricompensa numerica)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c’è un ciclo “azione →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aggiornamento”.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parte da un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statico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preferenze umane: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“Per questo prompt, la risposta A è meglio della B.”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il modello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direttamente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questi esempi, ottimizzando una funzione di perdita supervisionata: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 la probabilità di A, riduci quella di B.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Quindi: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feedback umano c’è (come nei dati RLHF),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 non è usato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tempo reale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generare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aggiornare la policy passo dopo passo.</a:t>
            </a:r>
          </a:p>
        </p:txBody>
      </p:sp>
    </p:spTree>
    <p:extLst>
      <p:ext uri="{BB962C8B-B14F-4D97-AF65-F5344CB8AC3E}">
        <p14:creationId xmlns:p14="http://schemas.microsoft.com/office/powerpoint/2010/main" val="3261258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580E8-C3C1-AFB1-FF63-52328052E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5197DA68-7E80-4861-E8AE-FDCC9CEAEB10}"/>
              </a:ext>
            </a:extLst>
          </p:cNvPr>
          <p:cNvSpPr/>
          <p:nvPr/>
        </p:nvSpPr>
        <p:spPr>
          <a:xfrm>
            <a:off x="0" y="2042160"/>
            <a:ext cx="9144000" cy="31013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5527E49-2CBC-2AB7-0972-C3C028F9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7983"/>
              </p:ext>
            </p:extLst>
          </p:nvPr>
        </p:nvGraphicFramePr>
        <p:xfrm>
          <a:off x="628650" y="252313"/>
          <a:ext cx="7886700" cy="111252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828119133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677557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Situazione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Tipo di apprendimento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267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👨‍🏫 </a:t>
                      </a:r>
                      <a:r>
                        <a:rPr lang="it-IT" sz="1100" i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L’insegnante ti dà un voto dopo ogni esercizio e ti fa migliorare di volta in volta</a:t>
                      </a:r>
                      <a:endParaRPr lang="it-IT" sz="11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Reinforcement</a:t>
                      </a:r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Learning (PPO)</a:t>
                      </a:r>
                      <a:endParaRPr lang="it-IT" sz="1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1984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📚 </a:t>
                      </a:r>
                      <a:r>
                        <a:rPr lang="it-IT" sz="11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Hai già il libro con le soluzioni corrette e impari imitando quelle</a:t>
                      </a:r>
                      <a:endParaRPr lang="it-IT" sz="1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10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Supervised</a:t>
                      </a:r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Learning (DPO)</a:t>
                      </a:r>
                      <a:endParaRPr lang="it-IT" sz="1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50289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155621-AE59-B72C-8B18-E334E006C553}"/>
              </a:ext>
            </a:extLst>
          </p:cNvPr>
          <p:cNvSpPr txBox="1"/>
          <p:nvPr/>
        </p:nvSpPr>
        <p:spPr>
          <a:xfrm>
            <a:off x="628650" y="1429821"/>
            <a:ext cx="78867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DPO è come “allenare un modello a imitare ciò che piace agli umani”, non “farlo sperimentare e ricompensarlo per il risultato”.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485584-EA35-72F2-C8A5-EBDF125AEB3E}"/>
              </a:ext>
            </a:extLst>
          </p:cNvPr>
          <p:cNvSpPr txBox="1"/>
          <p:nvPr/>
        </p:nvSpPr>
        <p:spPr>
          <a:xfrm>
            <a:off x="628650" y="2356584"/>
            <a:ext cx="78867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non riceve un segnale di “ricompensa” dinamico (come in PPO), ma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imita direttamente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risposte che gli umani hanno preferito.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Quindi se nel dataset di preferenze la maggior parte delle risposte preferite contiene spesso una parola o uno stile (es. 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“cioè”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 frasi molto verbose, o emoji, ecc.) il modello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assocerà implicitamente quel pattern a “risposte </a:t>
            </a: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buone”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tenderà a riprodurlo ovunque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lo stesso comportamento che accade nel </a:t>
            </a:r>
            <a:r>
              <a:rPr lang="it-IT" sz="12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b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“copia” le caratteristiche statistiche del dataset che definiscono il successo.</a:t>
            </a:r>
          </a:p>
        </p:txBody>
      </p:sp>
    </p:spTree>
    <p:extLst>
      <p:ext uri="{BB962C8B-B14F-4D97-AF65-F5344CB8AC3E}">
        <p14:creationId xmlns:p14="http://schemas.microsoft.com/office/powerpoint/2010/main" val="1275569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BF618-37F5-514D-EFC7-8499106A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4C6E9B5E-0099-0842-5B7E-C6C9FBF56F86}"/>
              </a:ext>
            </a:extLst>
          </p:cNvPr>
          <p:cNvSpPr/>
          <p:nvPr/>
        </p:nvSpPr>
        <p:spPr>
          <a:xfrm>
            <a:off x="0" y="0"/>
            <a:ext cx="9144000" cy="2438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3F59B50-C702-CE14-F566-ADA4548C79B7}"/>
              </a:ext>
            </a:extLst>
          </p:cNvPr>
          <p:cNvSpPr txBox="1"/>
          <p:nvPr/>
        </p:nvSpPr>
        <p:spPr>
          <a:xfrm>
            <a:off x="163830" y="124927"/>
            <a:ext cx="85991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non riceve un segnale di “ricompensa” dinamico (come in PPO), ma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imita direttamente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risposte che gli umani hanno preferito.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Quindi se nel dataset di preferenze la maggior parte delle risposte preferite contiene spesso una parola o uno stile (es. 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“cioè”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 frasi molto verbose, o emoji, ecc.) il modello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assocerà implicitamente quel pattern a “risposte </a:t>
            </a: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buone”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tenderà a riprodurlo ovunque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lo stesso comportamento che accade nel </a:t>
            </a:r>
            <a:r>
              <a:rPr lang="it-IT" sz="12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b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“copia” le caratteristiche statistiche del dataset che definiscono il successo.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4713F5-1A20-BB83-3D3E-33CB404DC829}"/>
              </a:ext>
            </a:extLst>
          </p:cNvPr>
          <p:cNvSpPr txBox="1"/>
          <p:nvPr/>
        </p:nvSpPr>
        <p:spPr>
          <a:xfrm>
            <a:off x="163830" y="2571750"/>
            <a:ext cx="870966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Cosa cambia rispetto a PPO</a:t>
            </a:r>
          </a:p>
          <a:p>
            <a:pPr>
              <a:buNone/>
            </a:pPr>
            <a:endParaRPr lang="it-IT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 (RLHF)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valuta ogni nuova risposta: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il modello inizia a usare 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“cioè”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modo eccessivo o fuori contesto, il 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(addestrato su qualità, chiarezza e utilità)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darebbe un punteggio più basso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Quindi PPO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correggerebbe il comportamento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tempo.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invece:</a:t>
            </a:r>
            <a:b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c’è 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continuo o “in tempo reale”.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ha modo di capire che sta abusando di quel pattern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perché non riceve mai un segnale di penalizzazione dinamico.</a:t>
            </a:r>
          </a:p>
        </p:txBody>
      </p:sp>
    </p:spTree>
    <p:extLst>
      <p:ext uri="{BB962C8B-B14F-4D97-AF65-F5344CB8AC3E}">
        <p14:creationId xmlns:p14="http://schemas.microsoft.com/office/powerpoint/2010/main" val="539114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E2728-4D12-FE72-5A6F-19E827FEE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582482-64F1-BD25-BD23-228DDEE64438}"/>
              </a:ext>
            </a:extLst>
          </p:cNvPr>
          <p:cNvSpPr txBox="1"/>
          <p:nvPr/>
        </p:nvSpPr>
        <p:spPr>
          <a:xfrm>
            <a:off x="323850" y="698160"/>
            <a:ext cx="472059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📊 3️⃣ Esempio pratico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Immagina un dataset di preferenze con 1.000 esempi: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700 casi, la risposta preferita contiene la parola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“cioè”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300 casi no.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DPO, dopo l’addestramento, “capisce” che: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“Nelle risposte apprezzate dagli umani, spesso compare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.”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quindi, durante la generazione, anche quando non serve, tenderà a scrivere: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“L’energia solare, cioè l’energia che proviene dal sole, è…”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📌 Non perché lo “vuole”, ma perché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statisticamente associa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“cioè”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“risposta buona”.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8CE2A5A-7AE8-0252-36CB-073797723F61}"/>
              </a:ext>
            </a:extLst>
          </p:cNvPr>
          <p:cNvSpPr txBox="1"/>
          <p:nvPr/>
        </p:nvSpPr>
        <p:spPr>
          <a:xfrm>
            <a:off x="5612130" y="2161565"/>
            <a:ext cx="4720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54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cioè…</a:t>
            </a:r>
            <a:endParaRPr lang="it-IT" sz="5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0893DB-1325-9672-C7B4-E8257E47205D}"/>
              </a:ext>
            </a:extLst>
          </p:cNvPr>
          <p:cNvSpPr txBox="1"/>
          <p:nvPr/>
        </p:nvSpPr>
        <p:spPr>
          <a:xfrm>
            <a:off x="6244590" y="1238235"/>
            <a:ext cx="4720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54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cioè…</a:t>
            </a:r>
            <a:endParaRPr lang="it-IT" sz="5400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8483340-D0D5-CD1B-C75A-6367C4891DB0}"/>
              </a:ext>
            </a:extLst>
          </p:cNvPr>
          <p:cNvSpPr txBox="1"/>
          <p:nvPr/>
        </p:nvSpPr>
        <p:spPr>
          <a:xfrm>
            <a:off x="5993130" y="3007951"/>
            <a:ext cx="47205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cioè…</a:t>
            </a:r>
            <a:endParaRPr lang="it-IT" sz="5400" dirty="0">
              <a:solidFill>
                <a:schemeClr val="accent1">
                  <a:lumMod val="60000"/>
                  <a:lumOff val="40000"/>
                </a:schemeClr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1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4"/>
            <a:ext cx="645369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L'Input del Training: Le Coppie di Preferenza</a:t>
            </a:r>
            <a:endParaRPr lang="en-US" sz="2400" dirty="0"/>
          </a:p>
        </p:txBody>
      </p:sp>
      <p:sp>
        <p:nvSpPr>
          <p:cNvPr id="31" name="Rectangle 7">
            <a:extLst>
              <a:ext uri="{FF2B5EF4-FFF2-40B4-BE49-F238E27FC236}">
                <a16:creationId xmlns:a16="http://schemas.microsoft.com/office/drawing/2014/main" id="{E1DBA23C-5B56-21CC-E5E1-A9A992D79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42397"/>
            <a:ext cx="7500395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 DPO che PPO (nella fase di training del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Model) si basano su un concetto fondamentale: 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di preferenze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elemento del dataset è tipicamente una tripletta composta 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(x)                        </a:t>
            </a:r>
            <a:r>
              <a:rPr lang="it-IT" sz="1400" dirty="0"/>
              <a:t>➜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L'istruzione o la domanda data al modello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Preferita (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y_w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</a:t>
            </a:r>
            <a:r>
              <a:rPr lang="it-IT" sz="1400" dirty="0"/>
              <a:t>➜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risposta che l'annotatore umano ha giudicato migliore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Rifiutata (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y_l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  </a:t>
            </a:r>
            <a:r>
              <a:rPr lang="it-IT" sz="1400" dirty="0"/>
              <a:t>➜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risposta che l'annotatore ha giudicato peggiore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pratico: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"Spiega il concetto di fotosintesi in tre frasi per un bambino.«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👉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Preferita: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"Le piante sono come piccoli cuochi! Usano la luce del sole, l'acqua e l'aria per creare il loro cibo. Questo processo si chiama fotosintesi e libera l'ossigeno che noi respiriamo."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👉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Rifiutata: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"La fotosintesi è un processo metabolico che converte l'energia luminosa in energia chimica, attraverso una serie di reazioni che avvengono nei cloroplasti."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4577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53730" y="278368"/>
            <a:ext cx="428162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 Schema di Training di DPO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262871" y="1327167"/>
            <a:ext cx="3920510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volta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raccolto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dataset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DPO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tratta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l'allineamento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classificazione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binaria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Classe 1: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risposta preferita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Classe 0: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risposta rifiutata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L’obiettivo della rete è: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Aumentare la probabilità (log-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della risposta preferita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 la probabilità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quella rifiutata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Quindi il modello non genera nuove risposte in questa fase, ma impara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distinguere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risposte buone e cattive sulla base delle preferenze umane.</a:t>
            </a: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88118D48-A524-FAE3-5EC8-4299196F7E0C}"/>
              </a:ext>
            </a:extLst>
          </p:cNvPr>
          <p:cNvSpPr/>
          <p:nvPr/>
        </p:nvSpPr>
        <p:spPr>
          <a:xfrm>
            <a:off x="4857775" y="1331334"/>
            <a:ext cx="4023354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ruolo del “modello di riferimento”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l’addestramento, DPO confronta il modello che si sta ottimizzando con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di riferimento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(di solito il modello originale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-fine-tuning).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serve a: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 l’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che impari troppo dai dati di preferenza e perda generalità)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catastrophic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forgetting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dimenticare tutto ciò che sapeva prima)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pratica, il modello impara a spostarsi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solo quanto basta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dalle sue risposte originali per allinearsi meglio alle preferenze umane,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snaturarsi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4"/>
            <a:ext cx="402193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 Calcolo, Più Efficienza</a:t>
            </a:r>
            <a:endParaRPr lang="en-US" sz="24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4B299A-A10F-DD55-CD3C-372FECBABE82}"/>
              </a:ext>
            </a:extLst>
          </p:cNvPr>
          <p:cNvSpPr txBox="1"/>
          <p:nvPr/>
        </p:nvSpPr>
        <p:spPr>
          <a:xfrm>
            <a:off x="228600" y="1182082"/>
            <a:ext cx="43434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Uno dei vantaggi più celebrati di DPO è la sua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efficienza computazionale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L’approccio tradizionale con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PPO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"divoratore" di risorse perché richiede l'addestramento di due modelli (il LLM principale e 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Model) e una complessa fase di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con campionamento continuo, valutazione e aggiornamento.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semplifica drasticamente questo scenario: si lavora solo sul LLM principale, senza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separato, e il training avviene direttamente sul dataset di preferenze statico, in modo simile a un fine-tuning supervisionato.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risultato è un processo che richiede significativamente meno tempo, meno memoria GPU e, di conseguenza, meno costi.</a:t>
            </a:r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C0118497-00EC-90EE-8EF7-C03CAD02C3DE}"/>
              </a:ext>
            </a:extLst>
          </p:cNvPr>
          <p:cNvSpPr/>
          <p:nvPr/>
        </p:nvSpPr>
        <p:spPr>
          <a:xfrm>
            <a:off x="4937782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magine 3" descr="Immagine che contiene sfocatura, Ambra, Policromia, giallo&#10;&#10;Il contenuto generato dall'IA potrebbe non essere corretto.">
            <a:extLst>
              <a:ext uri="{FF2B5EF4-FFF2-40B4-BE49-F238E27FC236}">
                <a16:creationId xmlns:a16="http://schemas.microsoft.com/office/drawing/2014/main" id="{F93C5C51-726F-E5C4-975F-B021BB654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37782" y="2442718"/>
            <a:ext cx="4205370" cy="2700782"/>
          </a:xfrm>
          <a:prstGeom prst="rect">
            <a:avLst/>
          </a:prstGeom>
        </p:spPr>
      </p:pic>
      <p:pic>
        <p:nvPicPr>
          <p:cNvPr id="5" name="Immagine 4" descr="Immagine che contiene sfocatura, Ambra, Policromia, giallo&#10;&#10;Il contenuto generato dall'IA potrebbe non essere corretto.">
            <a:extLst>
              <a:ext uri="{FF2B5EF4-FFF2-40B4-BE49-F238E27FC236}">
                <a16:creationId xmlns:a16="http://schemas.microsoft.com/office/drawing/2014/main" id="{70F0B021-C0D7-BBA6-86E4-F257E9177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4937782" y="0"/>
            <a:ext cx="4205370" cy="2700782"/>
          </a:xfrm>
          <a:prstGeom prst="rect">
            <a:avLst/>
          </a:prstGeom>
        </p:spPr>
      </p:pic>
      <p:pic>
        <p:nvPicPr>
          <p:cNvPr id="6" name="Immagine 5" descr="Immagine che contiene sfocatura, luce, Ambra, illuminazione">
            <a:extLst>
              <a:ext uri="{FF2B5EF4-FFF2-40B4-BE49-F238E27FC236}">
                <a16:creationId xmlns:a16="http://schemas.microsoft.com/office/drawing/2014/main" id="{528AC6A6-2CF8-83C0-8901-92FBF2793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38631" y="1275241"/>
            <a:ext cx="4205369" cy="2803580"/>
          </a:xfrm>
          <a:prstGeom prst="flowChartPunchedTape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768190" y="246087"/>
            <a:ext cx="4147210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Implicazioni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Pratiche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endParaRPr lang="en-US" sz="240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Ridotti </a:t>
            </a:r>
            <a:endParaRPr lang="en-US" sz="24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94AE93F-F5A8-6F28-7D83-944217E4E842}"/>
              </a:ext>
            </a:extLst>
          </p:cNvPr>
          <p:cNvSpPr txBox="1"/>
          <p:nvPr/>
        </p:nvSpPr>
        <p:spPr>
          <a:xfrm>
            <a:off x="4768190" y="1489750"/>
            <a:ext cx="4195148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riduzione dei costi computazionali ha profonde implicazioni pratiche.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L'allineamento di LLM diventa accessibile anche a startup, università e team con risorse limitate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democratizzando una tecnologia prima riservata solo a grandi laboratori di ricerca.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è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molto più stabile e robusto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rispetto a PPO, con un processo di training più prevedibile.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cicli di sperimentazione più rapidi permettono di iterare velocemente, accelerando il ritmo dell'innovazione e riducendo i tempi di sviluppo.</a:t>
            </a:r>
          </a:p>
        </p:txBody>
      </p:sp>
      <p:pic>
        <p:nvPicPr>
          <p:cNvPr id="26" name="Immagine 25" descr="Immagine che contiene testo, Arte bambini, disegno, cartone animato">
            <a:extLst>
              <a:ext uri="{FF2B5EF4-FFF2-40B4-BE49-F238E27FC236}">
                <a16:creationId xmlns:a16="http://schemas.microsoft.com/office/drawing/2014/main" id="{77D7EA5C-4352-2113-FF00-9E0B602F6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3035" y="1292439"/>
            <a:ext cx="4568965" cy="2558621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9DA5261-CA31-5BBC-427E-54C78C34B49A}"/>
              </a:ext>
            </a:extLst>
          </p:cNvPr>
          <p:cNvSpPr txBox="1"/>
          <p:nvPr/>
        </p:nvSpPr>
        <p:spPr>
          <a:xfrm>
            <a:off x="0" y="513207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wired.it/economia/start-up/2017/08/31/tech-tour-2017-startup-italiane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0">
            <a:extLst>
              <a:ext uri="{FF2B5EF4-FFF2-40B4-BE49-F238E27FC236}">
                <a16:creationId xmlns:a16="http://schemas.microsoft.com/office/drawing/2014/main" id="{B896634E-3864-0EE8-E82A-911C6089A253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50" y="274736"/>
            <a:ext cx="325409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0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0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285749" y="937549"/>
            <a:ext cx="4286251" cy="4205951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Scopriremo perché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da solo, non basta per creare modelli linguistici realmente utili, affidabili e sicuri.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Vedremo come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rappresenti un passo fondamentale per superare i limiti dell’SFT.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🎯  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ntrodurremo il concetto di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alignment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ovvero l’allineamento dei modelli di intelligenza artificiale ai valori e alle preferenze umane.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671FCBA-B138-CE81-E12C-D5C0FDD35ED1}"/>
              </a:ext>
            </a:extLst>
          </p:cNvPr>
          <p:cNvSpPr txBox="1"/>
          <p:nvPr/>
        </p:nvSpPr>
        <p:spPr>
          <a:xfrm>
            <a:off x="4857749" y="937549"/>
            <a:ext cx="4000502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 di questa presentazione, avrete una comprensione chiara di cosa sia l’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del motivo per cui sia necessario dopo l’SFT e di come questo approccio consenta di allineare i modelli AI al comportamento desiderato dagli esseri umani.</a:t>
            </a:r>
          </a:p>
        </p:txBody>
      </p:sp>
      <p:pic>
        <p:nvPicPr>
          <p:cNvPr id="21" name="Immagine 20" descr="Immagine che contiene giocattolo, interno, computer, cartone animato">
            <a:extLst>
              <a:ext uri="{FF2B5EF4-FFF2-40B4-BE49-F238E27FC236}">
                <a16:creationId xmlns:a16="http://schemas.microsoft.com/office/drawing/2014/main" id="{BB84AF5C-FB38-242C-830B-D33BCFC9B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49806" y="2292834"/>
            <a:ext cx="2015464" cy="1913117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F650A68-4D00-75C1-E6E5-D369A10BEDE9}"/>
              </a:ext>
            </a:extLst>
          </p:cNvPr>
          <p:cNvSpPr txBox="1"/>
          <p:nvPr/>
        </p:nvSpPr>
        <p:spPr>
          <a:xfrm>
            <a:off x="0" y="5143500"/>
            <a:ext cx="54186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maxsomagazine.blogspot.com/2024/06/chatgpt-futuro-intelligenza-artificial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000" y="1"/>
            <a:ext cx="4572001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pPr>
              <a:buNone/>
            </a:pPr>
            <a:endParaRPr lang="it-IT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74322" y="339965"/>
            <a:ext cx="402335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Efficienza e Risultati con Dati Limitati</a:t>
            </a:r>
            <a:endParaRPr lang="en-US" sz="2400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689B4AC-E48C-DA36-C3D6-D461E66454B3}"/>
              </a:ext>
            </a:extLst>
          </p:cNvPr>
          <p:cNvSpPr txBox="1"/>
          <p:nvPr/>
        </p:nvSpPr>
        <p:spPr>
          <a:xfrm>
            <a:off x="237282" y="1258572"/>
            <a:ext cx="3968936" cy="37933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vantaggio cruciale di DPO è la sua sorprendente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efficienza nel lavorare con dataset di preferenze di piccole dimensioni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raccolta di dati di preferenza umana è un processo manuale, lento e molto costoso.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applica il segnale di apprendimento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direttamente al LLM -&gt;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feedback umano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(le preferenze “A meglio di B”) viene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usato subito per modificare i pesi del modello linguistico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passare da un modello intermedio (come il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PPO), riducendo la perdita di informazione.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classificazione è molto efficace nell’estrarre un segnale forte (</a:t>
            </a:r>
            <a:r>
              <a:rPr lang="it-IT" sz="1400" dirty="0"/>
              <a:t>il modello riceve istruzioni chiare su come aggiornarsi)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da un numero limitato di esempi.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D903856-2C49-9D99-9D50-55571EE2F2FA}"/>
              </a:ext>
            </a:extLst>
          </p:cNvPr>
          <p:cNvSpPr txBox="1"/>
          <p:nvPr/>
        </p:nvSpPr>
        <p:spPr>
          <a:xfrm>
            <a:off x="5018988" y="1258572"/>
            <a:ext cx="367802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Studi dimostrano che DPO può raggiungere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paragonabili o superiori a PPO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scenari con dati limitati, specialmente per compiti come controllo dello stile, aumento della sicurezza e miglioramento della capacità di seguire istruzioni.</a:t>
            </a:r>
          </a:p>
        </p:txBody>
      </p:sp>
      <p:pic>
        <p:nvPicPr>
          <p:cNvPr id="31" name="Immagine 30" descr="Immagine che contiene scale, acciaio, edificio, corrimano">
            <a:extLst>
              <a:ext uri="{FF2B5EF4-FFF2-40B4-BE49-F238E27FC236}">
                <a16:creationId xmlns:a16="http://schemas.microsoft.com/office/drawing/2014/main" id="{726A7ED3-E503-8F9B-CB83-2945415E3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12124" y="2758440"/>
            <a:ext cx="3091751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520A2228-D50E-9EF6-8ED2-EF5612F6B682}"/>
              </a:ext>
            </a:extLst>
          </p:cNvPr>
          <p:cNvSpPr/>
          <p:nvPr/>
        </p:nvSpPr>
        <p:spPr>
          <a:xfrm>
            <a:off x="5223567" y="2021499"/>
            <a:ext cx="3306965" cy="1148157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4"/>
            <a:ext cx="41549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 di Scelta: DPO vs. PPO</a:t>
            </a:r>
            <a:endParaRPr lang="en-US" sz="24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B154A3C-1EFB-6A45-4B3A-7518E9CA813A}"/>
              </a:ext>
            </a:extLst>
          </p:cNvPr>
          <p:cNvSpPr txBox="1"/>
          <p:nvPr/>
        </p:nvSpPr>
        <p:spPr>
          <a:xfrm>
            <a:off x="556260" y="1179061"/>
            <a:ext cx="37338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Scegli DPO quando: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risorse computazionali sono limitate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di preferenze è piccolo o medio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Cerchi una soluzione più semplice e veloce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Potresti ancora considerare PPO quando: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Disponi di risorse computazionali quasi illimitate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L'obiettivo è spremere l'ultima goccia di performance su benchmark molto complessi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Hai già un'infrastruttura e competenze consolidate su RLHF/PPO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54D1EEF5-87CE-4AE7-8B5A-830B68B23F5D}"/>
              </a:ext>
            </a:extLst>
          </p:cNvPr>
          <p:cNvSpPr txBox="1"/>
          <p:nvPr/>
        </p:nvSpPr>
        <p:spPr>
          <a:xfrm>
            <a:off x="5295900" y="2140863"/>
            <a:ext cx="31623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la maggior parte delle applicazioni pratiche oggi,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rappresenta il punto di equilibrio ideale tra performance, costi e semplicità.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Freccia destra con strisce 20">
            <a:extLst>
              <a:ext uri="{FF2B5EF4-FFF2-40B4-BE49-F238E27FC236}">
                <a16:creationId xmlns:a16="http://schemas.microsoft.com/office/drawing/2014/main" id="{85FAB5EC-2EEF-7EE6-C74D-64560AC5538A}"/>
              </a:ext>
            </a:extLst>
          </p:cNvPr>
          <p:cNvSpPr/>
          <p:nvPr/>
        </p:nvSpPr>
        <p:spPr>
          <a:xfrm>
            <a:off x="4572000" y="2475477"/>
            <a:ext cx="361364" cy="240202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433496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19" dirty="0"/>
          </a:p>
        </p:txBody>
      </p:sp>
      <p:sp>
        <p:nvSpPr>
          <p:cNvPr id="24" name="Shape 21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1530F2B-D47F-4C13-77D7-67194D63B738}"/>
              </a:ext>
            </a:extLst>
          </p:cNvPr>
          <p:cNvSpPr txBox="1"/>
          <p:nvPr/>
        </p:nvSpPr>
        <p:spPr>
          <a:xfrm>
            <a:off x="240040" y="1318111"/>
            <a:ext cx="4720579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è un'alternativa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semplice, stabile ed economica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PPO per il fine-tuning basato sul feedback umano.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 di addestrare un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separato e usare 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Learning, DPO ottimizza direttamente il LLM trattando il problema come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classificazione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vantaggi principali includono: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Minori costi computazionali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pipeline più diretta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 stabilità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Particolare efficienza con dataset di preferenze di piccole dimensioni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DPO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l'allineamento dei modelli linguistici, rendendolo accessibile anche a team con risorse limitate.</a:t>
            </a:r>
          </a:p>
        </p:txBody>
      </p:sp>
      <p:pic>
        <p:nvPicPr>
          <p:cNvPr id="31" name="Immagine 30" descr="Immagine che contiene acqua, vortice, onda, natura">
            <a:extLst>
              <a:ext uri="{FF2B5EF4-FFF2-40B4-BE49-F238E27FC236}">
                <a16:creationId xmlns:a16="http://schemas.microsoft.com/office/drawing/2014/main" id="{6F933BE4-8BC4-4672-462B-FE56E01F9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1716" t="-1185" r="20046" b="1185"/>
          <a:stretch>
            <a:fillRect/>
          </a:stretch>
        </p:blipFill>
        <p:spPr>
          <a:xfrm>
            <a:off x="5143500" y="-68580"/>
            <a:ext cx="4000500" cy="521208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C758984-8316-50F9-43BF-E8281E0732BA}"/>
              </a:ext>
            </a:extLst>
          </p:cNvPr>
          <p:cNvSpPr txBox="1"/>
          <p:nvPr/>
        </p:nvSpPr>
        <p:spPr>
          <a:xfrm>
            <a:off x="0" y="5143500"/>
            <a:ext cx="6869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flickr.com/photos/erreeffe/359444433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di preferenze: raccolta e annotazione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- Generative AI</a:t>
            </a:r>
            <a:endParaRPr lang="en-US" sz="2363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0F9514D7-95D4-96C9-F1C0-35386D9D8E43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EEE2FDD6-9BF0-8FB9-4A45-82AC7C390410}"/>
              </a:ext>
            </a:extLst>
          </p:cNvPr>
          <p:cNvSpPr txBox="1"/>
          <p:nvPr/>
        </p:nvSpPr>
        <p:spPr>
          <a:xfrm>
            <a:off x="7467601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35587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74736"/>
            <a:ext cx="325409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0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0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5195455" y="0"/>
            <a:ext cx="3948545" cy="5143500"/>
          </a:xfrm>
          <a:prstGeom prst="rect">
            <a:avLst/>
          </a:prstGeom>
          <a:solidFill>
            <a:srgbClr val="F3F3F3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85853E3E-F75E-7CB2-8D76-ED8249EC3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50" y="1246535"/>
            <a:ext cx="4856017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Imparerai 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costruire dataset di preferenze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efficaci per l’addestramento di modelli linguistici avanzati.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Comprenderai 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metodologie di raccolta e annotazione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sono alla base del miglioramento dei modelli AI generativi.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insieme: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associati alla creazione di questi dataset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necessari per la raccolta di dati di qualità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possono essere introdotti durante il processo di annotazione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ti permetterà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pianificare e implementare strategie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efficaci per la creazione di dataset di preferenze.</a:t>
            </a:r>
          </a:p>
        </p:txBody>
      </p:sp>
      <p:pic>
        <p:nvPicPr>
          <p:cNvPr id="29" name="Immagine 28" descr="Immagine che contiene libro, testo, interno, carta">
            <a:extLst>
              <a:ext uri="{FF2B5EF4-FFF2-40B4-BE49-F238E27FC236}">
                <a16:creationId xmlns:a16="http://schemas.microsoft.com/office/drawing/2014/main" id="{5E861817-8810-E428-FA37-4D8CA6DD9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07810" y="1601597"/>
            <a:ext cx="2716429" cy="19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949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F4A06A44-924A-AD57-19F6-3914375F8CF2}"/>
              </a:ext>
            </a:extLst>
          </p:cNvPr>
          <p:cNvSpPr/>
          <p:nvPr/>
        </p:nvSpPr>
        <p:spPr>
          <a:xfrm>
            <a:off x="4495800" y="0"/>
            <a:ext cx="4648200" cy="2735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2B5E883-1DE3-7CC0-7AFB-78A328A4BA3A}"/>
              </a:ext>
            </a:extLst>
          </p:cNvPr>
          <p:cNvSpPr/>
          <p:nvPr/>
        </p:nvSpPr>
        <p:spPr>
          <a:xfrm>
            <a:off x="0" y="2735446"/>
            <a:ext cx="4488184" cy="24080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50" y="285385"/>
            <a:ext cx="187230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27343" y="908022"/>
            <a:ext cx="3812539" cy="36548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dataset di preferenze sono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fondamentali per il Reinforcement Learning from Human Feedback (RLHF)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perché permettono di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allineare i modelli linguistici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le preferenze e 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 forniscono il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segnale di reward (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ricompensa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necessario per ottimizzare i modelli attraverso il reinforcement learning.</a:t>
            </a:r>
          </a:p>
        </p:txBody>
      </p:sp>
      <p:sp>
        <p:nvSpPr>
          <p:cNvPr id="5" name="Text 2"/>
          <p:cNvSpPr/>
          <p:nvPr/>
        </p:nvSpPr>
        <p:spPr>
          <a:xfrm>
            <a:off x="285750" y="2735446"/>
            <a:ext cx="7858125" cy="23378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1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CA41FE-77E9-812E-6E47-82BA02794AC4}"/>
              </a:ext>
            </a:extLst>
          </p:cNvPr>
          <p:cNvSpPr txBox="1"/>
          <p:nvPr/>
        </p:nvSpPr>
        <p:spPr>
          <a:xfrm>
            <a:off x="5107314" y="528553"/>
            <a:ext cx="3737606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Senza dataset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preferenze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avanzati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GPT-4, Claude e Gemini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potrebbero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ottimizzati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 solo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corrette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eticamente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allineate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it-IT" sz="1400" dirty="0"/>
              <a:t>💡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RLHF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reward model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ricompensa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l'ottimizzazione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linguistico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finale.</a:t>
            </a:r>
          </a:p>
        </p:txBody>
      </p:sp>
      <p:pic>
        <p:nvPicPr>
          <p:cNvPr id="7" name="Immagine 6" descr="Immagine che contiene testo, cartone animato, dito, unghia/chiodo&#10;&#10;Il contenuto generato dall'IA potrebbe non essere corretto.">
            <a:extLst>
              <a:ext uri="{FF2B5EF4-FFF2-40B4-BE49-F238E27FC236}">
                <a16:creationId xmlns:a16="http://schemas.microsoft.com/office/drawing/2014/main" id="{6CC014E4-E46E-75F5-34A9-B202A9435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76600" y="1921630"/>
            <a:ext cx="2438400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421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572000" y="272535"/>
            <a:ext cx="301685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Coppie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preferenza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572000" y="907324"/>
            <a:ext cx="4023354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concetto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fondamentale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coppia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meglio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B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", dove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due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generate dal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prompt (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l’input che diamo a un modello per ottenere una risposta).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approccio comparativo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più affidabile rispetto all'assegnazione di punteggi assoluti, poiché i giudizi relativi sono più coerenti tra diversi annotatori e riducono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soggettività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coppie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base per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reward model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prevedere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quale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sarebbe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preferita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due alternative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possibili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 descr="Immagine che contiene testo, aria aperta, segnaletica, cartello">
            <a:extLst>
              <a:ext uri="{FF2B5EF4-FFF2-40B4-BE49-F238E27FC236}">
                <a16:creationId xmlns:a16="http://schemas.microsoft.com/office/drawing/2014/main" id="{F6D9B055-0580-DCE4-CD0F-F840E8257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05600" y="4027124"/>
            <a:ext cx="2438400" cy="111637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7EE060-AD8C-D6CD-7406-28CF75C0435A}"/>
              </a:ext>
            </a:extLst>
          </p:cNvPr>
          <p:cNvSpPr txBox="1"/>
          <p:nvPr/>
        </p:nvSpPr>
        <p:spPr>
          <a:xfrm>
            <a:off x="0" y="5154931"/>
            <a:ext cx="4537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viteconsapevoli.com/incapaci-di-scegliere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CD9EE6-19F9-F68E-CA4B-CED2252A1E62}"/>
              </a:ext>
            </a:extLst>
          </p:cNvPr>
          <p:cNvSpPr txBox="1"/>
          <p:nvPr/>
        </p:nvSpPr>
        <p:spPr>
          <a:xfrm>
            <a:off x="156199" y="272535"/>
            <a:ext cx="38938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💬 Prompt</a:t>
            </a: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“Spiega cos’è il machine learning in modo semplice.”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🧩 Risposta A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“Il machine learning è una tecnica che permette ai computer di imparare dai dati per fare previsioni o prendere decisioni senza essere programmati passo per passo.”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🧩 Risposta B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“Il machine learning è un insieme di algoritmi matematici complessi che si basano su reti neurali per analizzare grandi quantità di dati.”</a:t>
            </a:r>
          </a:p>
          <a:p>
            <a:pPr>
              <a:buNone/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Giudizio umano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L’annotatore sceglie: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è meglio di B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perché la risposta A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chiara e comprensibile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un pubblico generico, mentre B è troppo tecnica.</a:t>
            </a:r>
          </a:p>
        </p:txBody>
      </p:sp>
    </p:spTree>
    <p:extLst>
      <p:ext uri="{BB962C8B-B14F-4D97-AF65-F5344CB8AC3E}">
        <p14:creationId xmlns:p14="http://schemas.microsoft.com/office/powerpoint/2010/main" val="1086084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76843" y="247355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Coppie di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preferenza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01B60158-D3B5-05EE-EDA5-B368379F9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" y="943929"/>
            <a:ext cx="391668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Ecco un esempio concreto dal dataset </a:t>
            </a:r>
            <a:r>
              <a:rPr kumimoji="0" lang="it-IT" altLang="it-IT" sz="1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Anthropic</a:t>
            </a:r>
            <a:r>
              <a:rPr kumimoji="0" lang="it-IT" altLang="it-IT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HH-RLHF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 domanda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verso facevano i dinosauri?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vengono generate due risposte dal modello.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annotatori scelgono quella scientificamente più accurata e informativa.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altro esempio riguarda domande potenzialmente dannose come 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kumimoji="0" lang="it-IT" altLang="it-IT" sz="1100" b="0" i="1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si fa a rubare denaro in modo illecito?</a:t>
            </a:r>
            <a:r>
              <a:rPr lang="it-IT" alt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it-IT" alt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annotatori preferiscono risposte che scoraggiano comportamenti illegali, creando così un dataset che riflette valori etici condivisi.</a:t>
            </a:r>
          </a:p>
        </p:txBody>
      </p:sp>
      <p:pic>
        <p:nvPicPr>
          <p:cNvPr id="24" name="Immagine 23" descr="Immagine che contiene rettile, mammifero, dinosauro, aria aperta">
            <a:extLst>
              <a:ext uri="{FF2B5EF4-FFF2-40B4-BE49-F238E27FC236}">
                <a16:creationId xmlns:a16="http://schemas.microsoft.com/office/drawing/2014/main" id="{4E018204-80BB-D60D-158B-B9DCA1001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19045" y="0"/>
            <a:ext cx="1524955" cy="101346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7B31F39-93B9-3C1A-4C77-92DA0C9F7E6F}"/>
              </a:ext>
            </a:extLst>
          </p:cNvPr>
          <p:cNvSpPr txBox="1"/>
          <p:nvPr/>
        </p:nvSpPr>
        <p:spPr>
          <a:xfrm>
            <a:off x="4736140" y="905386"/>
            <a:ext cx="4243719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A (scelta / </a:t>
            </a:r>
            <a:r>
              <a:rPr lang="it-IT" sz="11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chosen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“Non possiamo sapere con certezza che verso facessero i dinosauri, ma studiando i loro parenti moderni — come uccelli e rettili — gli scienziati ipotizzano che emettessero suoni simili a brontolii, sibili o richiami gutturali, prodotti con sacche d’aria e risonanze nella gola.”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B (rifiutata / </a:t>
            </a:r>
            <a:r>
              <a:rPr lang="it-IT" sz="11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rejected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“Facevano un ruggito fortissimo come nei film di Jurassic Park, tutti i dinosauri urlavano per spaventare le prede.”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1F5FC1D-2FDE-4F95-45BD-2CEABFEC5085}"/>
              </a:ext>
            </a:extLst>
          </p:cNvPr>
          <p:cNvSpPr/>
          <p:nvPr/>
        </p:nvSpPr>
        <p:spPr>
          <a:xfrm>
            <a:off x="4572000" y="2788920"/>
            <a:ext cx="4572000" cy="23545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C1DC7F0-4182-35ED-DF6B-133B24060A12}"/>
              </a:ext>
            </a:extLst>
          </p:cNvPr>
          <p:cNvSpPr txBox="1"/>
          <p:nvPr/>
        </p:nvSpPr>
        <p:spPr>
          <a:xfrm>
            <a:off x="4736140" y="2892270"/>
            <a:ext cx="430118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A (scelta / </a:t>
            </a:r>
            <a:r>
              <a:rPr lang="it-IT" sz="11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chosen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“Non posso fornire istruzioni per attività illegali. Tuttavia, se ti interessa capire come avvengono le frodi per scopi di prevenzione o cybersecurity, posso spiegarti come vengono rilevate e contrastate queste pratiche.”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B (rifiutata / </a:t>
            </a:r>
            <a:r>
              <a:rPr lang="it-IT" sz="11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rejected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“Puoi usare strumenti di anonimizzazione online o creare falsi account bancari per spostare denaro senza essere tracciato.”</a:t>
            </a:r>
          </a:p>
        </p:txBody>
      </p:sp>
      <p:pic>
        <p:nvPicPr>
          <p:cNvPr id="9" name="Immagine 8" descr="Immagine che contiene calzature, disegno, schizzo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06655AE1-593E-AE12-AFD2-465380D92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039225" y="4121650"/>
            <a:ext cx="1532775" cy="10218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E8295B-D12C-A6E2-3CEB-1D14C320328C}"/>
              </a:ext>
            </a:extLst>
          </p:cNvPr>
          <p:cNvSpPr txBox="1"/>
          <p:nvPr/>
        </p:nvSpPr>
        <p:spPr>
          <a:xfrm>
            <a:off x="8852535" y="5328472"/>
            <a:ext cx="29146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6" tooltip="https://publications.osteopathes.pro/fr/dossiers/arnaques-et-escroqueries-comment-les-reconnaitre-et-reagir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7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5825190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72535"/>
            <a:ext cx="285975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 di labeling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4572000" y="1032867"/>
            <a:ext cx="402335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L'utilizzo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 multipli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(più persone che valutano) è fondamentale per ridurre la soggettività nelle valutazioni e migliorare la qualità del dataset di preferenze.</a:t>
            </a:r>
          </a:p>
          <a:p>
            <a:endParaRPr lang="it-IT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prompt viene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valutato da più annotatori indipendenti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tipicamente da 3 a 5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diverse (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etnia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cultura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ecc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.), per garantire che le preferenze espresse non siano influenzate da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individuali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confrontano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coppie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generate dal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prompt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scelgono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quale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preferiscono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diretti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(es. da 1 a 10)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sarebbero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soggettivi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4" name="Immagine 13" descr="Immagine che contiene vestiti, tavolo, persona, arredo">
            <a:extLst>
              <a:ext uri="{FF2B5EF4-FFF2-40B4-BE49-F238E27FC236}">
                <a16:creationId xmlns:a16="http://schemas.microsoft.com/office/drawing/2014/main" id="{FBD6D6A7-CF84-94F9-7A14-BF391E85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710" y="1197210"/>
            <a:ext cx="2749079" cy="274907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C2094D-D1B2-872E-92FC-4313B3CA6D10}"/>
              </a:ext>
            </a:extLst>
          </p:cNvPr>
          <p:cNvSpPr txBox="1"/>
          <p:nvPr/>
        </p:nvSpPr>
        <p:spPr>
          <a:xfrm>
            <a:off x="0" y="5143500"/>
            <a:ext cx="5143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montrealethics.ai/a-hunt-for-the-snark-annotator-diversity-in-data-practices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/3.0/"/>
              </a:rPr>
              <a:t>CC BY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2784070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7FF2371B-9A90-6C63-684C-E576A173FEB8}"/>
              </a:ext>
            </a:extLst>
          </p:cNvPr>
          <p:cNvSpPr/>
          <p:nvPr/>
        </p:nvSpPr>
        <p:spPr>
          <a:xfrm>
            <a:off x="4800600" y="1"/>
            <a:ext cx="43434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3910"/>
            <a:ext cx="2880597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 di labeling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1067270"/>
            <a:ext cx="4282440" cy="19273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garantire la qualità delle annotazioni, vengono utilizzate diverse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 di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consenso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majority voting (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voto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maggioranza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è il metodo più comune: più annotatori valutano lo stesso esempio e la preferenza finale viene determinata dalla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maggioranza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riduce l'impatto di opinioni individuali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aumenta l'affidabilità del dataset.</a:t>
            </a:r>
          </a:p>
        </p:txBody>
      </p:sp>
      <p:sp>
        <p:nvSpPr>
          <p:cNvPr id="5" name="Text 2"/>
          <p:cNvSpPr/>
          <p:nvPr/>
        </p:nvSpPr>
        <p:spPr>
          <a:xfrm>
            <a:off x="228600" y="4443009"/>
            <a:ext cx="86868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024ABA-C577-BA8B-9C24-200DCB3B303B}"/>
              </a:ext>
            </a:extLst>
          </p:cNvPr>
          <p:cNvSpPr txBox="1"/>
          <p:nvPr/>
        </p:nvSpPr>
        <p:spPr>
          <a:xfrm>
            <a:off x="4998720" y="1069800"/>
            <a:ext cx="3992880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linee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guida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dettagliate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ottenere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chiari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come: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utilità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accuratezza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sicurezza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appropriato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vengono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formati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linee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periodicamente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assicurare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mantengano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standard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elevati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loro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pic>
        <p:nvPicPr>
          <p:cNvPr id="11" name="Immagine 10" descr="Immagine che contiene palla, sorridente, emoticon">
            <a:extLst>
              <a:ext uri="{FF2B5EF4-FFF2-40B4-BE49-F238E27FC236}">
                <a16:creationId xmlns:a16="http://schemas.microsoft.com/office/drawing/2014/main" id="{EF79FD0E-5B75-DF1B-4BF4-5BB2A97FF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39190" y="3192619"/>
            <a:ext cx="1950720" cy="162267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F9856A-1778-FC68-6231-B1B8CFCEED73}"/>
              </a:ext>
            </a:extLst>
          </p:cNvPr>
          <p:cNvSpPr txBox="1"/>
          <p:nvPr/>
        </p:nvSpPr>
        <p:spPr>
          <a:xfrm>
            <a:off x="0" y="5115791"/>
            <a:ext cx="4229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tragicomico.it/essere-felici-nonostante-tutto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/3.0/"/>
              </a:rPr>
              <a:t>CC BY-NC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62671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A9D1B817-E453-7D93-681C-092F7E90871B}"/>
              </a:ext>
            </a:extLst>
          </p:cNvPr>
          <p:cNvSpPr/>
          <p:nvPr/>
        </p:nvSpPr>
        <p:spPr>
          <a:xfrm>
            <a:off x="4648200" y="0"/>
            <a:ext cx="4495800" cy="3121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43702F5-5119-0A76-D3B6-E65E7D1ACDA7}"/>
              </a:ext>
            </a:extLst>
          </p:cNvPr>
          <p:cNvSpPr/>
          <p:nvPr/>
        </p:nvSpPr>
        <p:spPr>
          <a:xfrm>
            <a:off x="0" y="3121818"/>
            <a:ext cx="4648200" cy="2021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47" y="243959"/>
            <a:ext cx="187230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3645B2F-FD23-0BBD-0CFD-D7E330624D9D}"/>
              </a:ext>
            </a:extLst>
          </p:cNvPr>
          <p:cNvSpPr txBox="1"/>
          <p:nvPr/>
        </p:nvSpPr>
        <p:spPr>
          <a:xfrm>
            <a:off x="285747" y="974258"/>
            <a:ext cx="4001694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linguistici di grandi dimensioni (LLM)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vengono inizialmente addestrati su enormi quantità di testo attraverso un processo chiamato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insegna al modello a prevedere la parola successiva in una sequenza, ma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lo rende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necessariamente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adatto a svolgere compiti specifici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 a fornire risposte sicure e coerenti.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046592-8A35-806F-0C1F-5ED702EAD288}"/>
              </a:ext>
            </a:extLst>
          </p:cNvPr>
          <p:cNvSpPr txBox="1"/>
          <p:nvPr/>
        </p:nvSpPr>
        <p:spPr>
          <a:xfrm>
            <a:off x="4883946" y="988033"/>
            <a:ext cx="397430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rappresenta il primo passo per rendere questi modelli più utili: vengono addestrati su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piccoli e specifici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costituiti da coppie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e risposte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create da esseri umani.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questo approccio ha dei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in particolare, non garantisce che il modello si allinei davvero alle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intenzioni e ai valori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superare questi limiti interviene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 metodo che utilizza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feedback diretto delle persone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guidare e migliorare il comportamento del modello.</a:t>
            </a:r>
          </a:p>
        </p:txBody>
      </p:sp>
      <p:pic>
        <p:nvPicPr>
          <p:cNvPr id="27" name="Immagine 26" descr="Immagine che contiene dito, articolazione, polso, persona">
            <a:extLst>
              <a:ext uri="{FF2B5EF4-FFF2-40B4-BE49-F238E27FC236}">
                <a16:creationId xmlns:a16="http://schemas.microsoft.com/office/drawing/2014/main" id="{B3A6C92A-C39F-2E8F-89DC-F1997BE45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3280" y="3385066"/>
            <a:ext cx="2489548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3740"/>
            <a:ext cx="25535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Esempio dataset </a:t>
            </a:r>
            <a:endParaRPr lang="en-US" sz="2400" dirty="0"/>
          </a:p>
        </p:txBody>
      </p:sp>
      <p:sp>
        <p:nvSpPr>
          <p:cNvPr id="24" name="Shape 21"/>
          <p:cNvSpPr/>
          <p:nvPr/>
        </p:nvSpPr>
        <p:spPr>
          <a:xfrm>
            <a:off x="4046220" y="0"/>
            <a:ext cx="509778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61EAEB33-189C-F8BB-28A3-B338A598B82F}"/>
              </a:ext>
            </a:extLst>
          </p:cNvPr>
          <p:cNvSpPr txBox="1"/>
          <p:nvPr/>
        </p:nvSpPr>
        <p:spPr>
          <a:xfrm>
            <a:off x="255248" y="1275241"/>
            <a:ext cx="3470932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Anthropic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HH-RLHF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uno dei più noti dataset pubblici di preferenze.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contiene circa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169.000 righe di dati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divisi in due parti: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Train set (161k)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usato per addestrare il modello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 set (8k)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usato per verificare se il modello ha imparato correttamente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dimensione totale è di circa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79 MB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(abbastanza piccola rispetto ai dataset generali dei LLM).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7C82FBD-E556-ADBF-7C58-02FF5A0CD61F}"/>
              </a:ext>
            </a:extLst>
          </p:cNvPr>
          <p:cNvSpPr txBox="1"/>
          <p:nvPr/>
        </p:nvSpPr>
        <p:spPr>
          <a:xfrm>
            <a:off x="4198620" y="1293182"/>
            <a:ext cx="479298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riga del dataset rappresenta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coppia di risposte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generate da un modello linguistico a una stessa domanda.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persone che valutano le risposte) scelgono quale delle due: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corretta, utile o appropriata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</a:t>
            </a:r>
            <a:r>
              <a:rPr lang="it-IT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scelta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meno utile, errata o inappropriata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</a:t>
            </a:r>
            <a:r>
              <a:rPr lang="it-IT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rifiutata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permette al modello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imparare le preferenze umane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capire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 tipi di risposte sono migliori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870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1F5FB-CD00-D387-9EDE-F98F064B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126A02F-ACBF-2F8C-4AFC-F69548E6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523" y="0"/>
            <a:ext cx="7721477" cy="51435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4AD6968-D570-45AE-286A-F0F92E380726}"/>
              </a:ext>
            </a:extLst>
          </p:cNvPr>
          <p:cNvSpPr/>
          <p:nvPr/>
        </p:nvSpPr>
        <p:spPr>
          <a:xfrm>
            <a:off x="91440" y="107769"/>
            <a:ext cx="1248740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Anthropic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HH-RLHF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30328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24874-3BAC-05C5-F2C9-1A63E69D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C0DC5398-9F90-627B-73E0-CF6884C8576C}"/>
              </a:ext>
            </a:extLst>
          </p:cNvPr>
          <p:cNvSpPr/>
          <p:nvPr/>
        </p:nvSpPr>
        <p:spPr>
          <a:xfrm>
            <a:off x="91440" y="107769"/>
            <a:ext cx="1248740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Anthropic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HH-RLHF 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4F5702-3E6C-20E4-0704-B190F8A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68" y="0"/>
            <a:ext cx="76307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3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84E91-BFA7-5A56-F5D0-F08CA0311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3448DB4F-14DB-CCA9-F63A-14DF421B3DD5}"/>
              </a:ext>
            </a:extLst>
          </p:cNvPr>
          <p:cNvSpPr/>
          <p:nvPr/>
        </p:nvSpPr>
        <p:spPr>
          <a:xfrm>
            <a:off x="91440" y="107769"/>
            <a:ext cx="1248740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Anthropic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HH-RLHF </a:t>
            </a:r>
            <a:endParaRPr lang="en-US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F67E6C-1CA8-DE02-36C4-CC2FA64C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70" y="0"/>
            <a:ext cx="7581430" cy="300442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D79A6F-3919-6507-A8C8-A82A0DEBC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380" y="3004424"/>
            <a:ext cx="7581430" cy="1178782"/>
          </a:xfrm>
          <a:prstGeom prst="rect">
            <a:avLst/>
          </a:prstGeom>
        </p:spPr>
      </p:pic>
      <p:pic>
        <p:nvPicPr>
          <p:cNvPr id="9" name="Immagine 8" descr="Immagine che contiene persona, Viso umano, muro, vestiti&#10;&#10;Il contenuto generato dall'IA potrebbe non essere corretto.">
            <a:extLst>
              <a:ext uri="{FF2B5EF4-FFF2-40B4-BE49-F238E27FC236}">
                <a16:creationId xmlns:a16="http://schemas.microsoft.com/office/drawing/2014/main" id="{45D9D5F3-3FE5-B965-6F70-F4396E609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948940" y="3931920"/>
            <a:ext cx="1528146" cy="10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7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B25F6-25B1-C88E-B1C2-83CAAFEA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C1F4670C-FADD-8F98-F3E8-6C63B5E748FD}"/>
              </a:ext>
            </a:extLst>
          </p:cNvPr>
          <p:cNvSpPr/>
          <p:nvPr/>
        </p:nvSpPr>
        <p:spPr>
          <a:xfrm>
            <a:off x="228600" y="253740"/>
            <a:ext cx="255358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 </a:t>
            </a:r>
            <a:endParaRPr lang="en-US" sz="240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1C5A0258-F403-360F-01D2-3FDBB1C1EF4D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1AA67244-F5B3-E409-C23C-83C8C071A46C}"/>
              </a:ext>
            </a:extLst>
          </p:cNvPr>
          <p:cNvSpPr txBox="1"/>
          <p:nvPr/>
        </p:nvSpPr>
        <p:spPr>
          <a:xfrm>
            <a:off x="236220" y="1179061"/>
            <a:ext cx="410718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è suddiviso in due categorie principali: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Helpfulness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(utilità)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misura quanto una risposta è utile, informativa e pertinente alla domanda.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Spiegazioni chiare, risposte accurate, informazioni coerenti.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Harmlessness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(innocuità)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valuta se la risposta è sicura, etica e non dannosa.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 contenuti offensivi, disinformazione o istruzioni pericolose.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15A1060-401A-E7BB-52BB-CC5928C39244}"/>
              </a:ext>
            </a:extLst>
          </p:cNvPr>
          <p:cNvSpPr txBox="1"/>
          <p:nvPr/>
        </p:nvSpPr>
        <p:spPr>
          <a:xfrm>
            <a:off x="4770120" y="1179061"/>
            <a:ext cx="417576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parte “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Helpfulness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(utilità) è ulteriormente suddivisa in base al modo in cui sono state generate le coppie di risposte: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0F62FE"/>
                </a:solidFill>
              </a:rPr>
              <a:t>Base models </a:t>
            </a: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</a:t>
            </a:r>
            <a:r>
              <a:rPr lang="it-IT" sz="1400" dirty="0"/>
              <a:t>risposte provenienti da modelli non raffinati (grezzi)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 err="1">
                <a:solidFill>
                  <a:srgbClr val="0F62FE"/>
                </a:solidFill>
              </a:rPr>
              <a:t>Rejection</a:t>
            </a:r>
            <a:r>
              <a:rPr lang="it-IT" sz="1400" b="1" dirty="0">
                <a:solidFill>
                  <a:srgbClr val="0F62FE"/>
                </a:solidFill>
              </a:rPr>
              <a:t> sampling </a:t>
            </a: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</a:t>
            </a:r>
            <a:r>
              <a:rPr lang="it-IT" sz="1400" dirty="0"/>
              <a:t>le risposte sono state filtrate: si generano molte risposte e si tengono solo le migliori secondo certi criteri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400" b="1" dirty="0">
              <a:solidFill>
                <a:srgbClr val="0F62F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b="1" dirty="0">
                <a:solidFill>
                  <a:srgbClr val="0F62FE"/>
                </a:solidFill>
              </a:rPr>
              <a:t>Online sampling </a:t>
            </a: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</a:t>
            </a:r>
            <a:r>
              <a:rPr lang="it-IT" sz="1400" dirty="0"/>
              <a:t>le risposte vengono valutate e migliorate in tempo reale, durante l’addestramento del modello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1340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1E1F7-D31A-1BC4-5A05-3A6208BAD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CDB891D-B910-900C-9963-EF1E2278E6DD}"/>
              </a:ext>
            </a:extLst>
          </p:cNvPr>
          <p:cNvSpPr/>
          <p:nvPr/>
        </p:nvSpPr>
        <p:spPr>
          <a:xfrm>
            <a:off x="228600" y="154877"/>
            <a:ext cx="358110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Modalità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generazione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87849640-F0E0-9E84-9AEB-F2804DBEFCE8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B55ED8B-3E36-BDF5-2DD6-4E20106F86EC}"/>
              </a:ext>
            </a:extLst>
          </p:cNvPr>
          <p:cNvSpPr txBox="1"/>
          <p:nvPr/>
        </p:nvSpPr>
        <p:spPr>
          <a:xfrm>
            <a:off x="198120" y="820382"/>
            <a:ext cx="410718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🧩 1. Base models → risposte “grezze”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risposte provengono da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non ancora ottimizzati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solo addestrati con SFT, senza RLHF).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Servono come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punto di partenza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capire come ragiona il modello “base”.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Prompt: “Spiega cos’è l’energia rinnovabile.”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A: “È l’energia prodotta da fonti naturali come il sole o il vento.”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B: “Non lo so.”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Gli annotatori scelgono A.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Queste coppie mostrano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differenze grezze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nella qualità delle risposte.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87EBE95-6D46-E3D9-225D-08664C70FF0D}"/>
              </a:ext>
            </a:extLst>
          </p:cNvPr>
          <p:cNvSpPr txBox="1"/>
          <p:nvPr/>
        </p:nvSpPr>
        <p:spPr>
          <a:xfrm>
            <a:off x="4770120" y="820382"/>
            <a:ext cx="417576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2.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Rejection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sampling → scegli il meglio da tanti tentativi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genera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molte risposte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lo stesso prompt.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filtro (spesso automatico o basato su regole/valutazioni umane)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scarta le peggiori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tiene solo le più utili o corrette.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modo per ottenere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di alta qualità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senza addestrare di nuovo il modello.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Prompt: “Come posso imparare Python?”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produce 10 risposte, gli annotatori scelgono la migliore.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“Non saprei.”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“Compra un libro.”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“Puoi iniziare da tutorial online gratuiti, come W3Schools o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Codecademy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 fare pratica ogni giorno.”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Questa risposta viene conservata nel dataset come quella “preferita”.</a:t>
            </a:r>
          </a:p>
        </p:txBody>
      </p:sp>
    </p:spTree>
    <p:extLst>
      <p:ext uri="{BB962C8B-B14F-4D97-AF65-F5344CB8AC3E}">
        <p14:creationId xmlns:p14="http://schemas.microsoft.com/office/powerpoint/2010/main" val="1715788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52DD5-91D2-9FC5-342A-86D531BCF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7DE1FED1-608C-F9E6-4818-30AFBA423E25}"/>
              </a:ext>
            </a:extLst>
          </p:cNvPr>
          <p:cNvSpPr/>
          <p:nvPr/>
        </p:nvSpPr>
        <p:spPr>
          <a:xfrm>
            <a:off x="228600" y="154877"/>
            <a:ext cx="358110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Modalità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generazione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B05FADC2-583C-E87E-64A9-05AA6206C4E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7C7F12F-0BF3-3054-76EC-4377CB253150}"/>
              </a:ext>
            </a:extLst>
          </p:cNvPr>
          <p:cNvSpPr txBox="1"/>
          <p:nvPr/>
        </p:nvSpPr>
        <p:spPr>
          <a:xfrm>
            <a:off x="198120" y="820382"/>
            <a:ext cx="410718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🔁 3. Online sampling → miglioramento “in tempo reale”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 entra in gioco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l’apprendimento con feedback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l’addestramento, il modello genera risposte, riceve un punteggio (dal </a:t>
            </a:r>
            <a:r>
              <a:rPr lang="it-IT" sz="11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da annotatori) 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aggiorna subito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migliorare la successiva.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processo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iterativo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un “dialogo continuo” tra modello e feedback umano.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Prompt: “Spiegami cos’è il cambiamento climatico.”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risponde male → riceve punteggio basso.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Corregge e prova di nuovo → punteggio più alto.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 fine, genera una risposta chiara, accurata e utile.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Le coppie di risposte prodotte in questo processo alimentano il dataset “Online sampling”.</a:t>
            </a:r>
          </a:p>
        </p:txBody>
      </p:sp>
      <p:pic>
        <p:nvPicPr>
          <p:cNvPr id="7" name="Immagine 6" descr="Immagine che contiene schermata, clipart, Elementi grafici, cartone animato&#10;&#10;Il contenuto generato dall'IA potrebbe non essere corretto.">
            <a:extLst>
              <a:ext uri="{FF2B5EF4-FFF2-40B4-BE49-F238E27FC236}">
                <a16:creationId xmlns:a16="http://schemas.microsoft.com/office/drawing/2014/main" id="{39191787-73C7-A9CE-32E4-EDFCB89C1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27759" y="1811223"/>
            <a:ext cx="3860482" cy="169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55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4C6E6-D540-2E73-26FE-D6FD8AD1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615DA198-173E-AD83-4BE6-8A90AE6F61E8}"/>
              </a:ext>
            </a:extLst>
          </p:cNvPr>
          <p:cNvSpPr/>
          <p:nvPr/>
        </p:nvSpPr>
        <p:spPr>
          <a:xfrm>
            <a:off x="228600" y="253740"/>
            <a:ext cx="266419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concreto</a:t>
            </a:r>
            <a:endParaRPr lang="en-US" sz="240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B7D44955-9E8D-2CE9-F5F2-A15CD4BC36BC}"/>
              </a:ext>
            </a:extLst>
          </p:cNvPr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D0173FC-DE46-1A4E-FE52-6A449E19878E}"/>
              </a:ext>
            </a:extLst>
          </p:cNvPr>
          <p:cNvSpPr txBox="1"/>
          <p:nvPr/>
        </p:nvSpPr>
        <p:spPr>
          <a:xfrm>
            <a:off x="228600" y="819150"/>
            <a:ext cx="4084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(domanda dell’utente)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“Spiegami come posso migliorare la mia produttività al lavoro.”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💬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A — (risposta scelta)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“Per migliorare la produttività, inizia pianificando la giornata con obiettivi chiari e realistici.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Suddividi i compiti complessi in attività più piccole e utilizza tecniche come la Pomodoro per mantenere la concentrazione.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 distrazioni (notifiche, social) e prenditi brevi pause regolari per ricaricarti.”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Motivo della scelta: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pratica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gentile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strategie concrete e sicure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 un tono professionale e costruttivo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F5D56DD-4633-A53B-A35B-D83D593C0402}"/>
              </a:ext>
            </a:extLst>
          </p:cNvPr>
          <p:cNvSpPr txBox="1"/>
          <p:nvPr/>
        </p:nvSpPr>
        <p:spPr>
          <a:xfrm>
            <a:off x="4914900" y="438406"/>
            <a:ext cx="400050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💬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B — (risposta rifiutata)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“Lavora di più e smetti di perdere tempo. Non serve nessun metodo, basta forza di volontà.”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Motivo del rifiuto: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aggressiva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poco empatica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offre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 utili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né soluzioni reali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Potrebbe essere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demotivante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offensiva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l’utente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Cosa impara il modello da questa coppia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capisce che: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risposte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educate, utili e strutturate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preferite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risposte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sbrigative o scortesi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vanno evitate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migliaia di esempi simili, il modello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gradualmente a “capire” lo stile e i valori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diventando più utile e affidabile.</a:t>
            </a:r>
          </a:p>
        </p:txBody>
      </p:sp>
    </p:spTree>
    <p:extLst>
      <p:ext uri="{BB962C8B-B14F-4D97-AF65-F5344CB8AC3E}">
        <p14:creationId xmlns:p14="http://schemas.microsoft.com/office/powerpoint/2010/main" val="24545644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1">
            <a:extLst>
              <a:ext uri="{FF2B5EF4-FFF2-40B4-BE49-F238E27FC236}">
                <a16:creationId xmlns:a16="http://schemas.microsoft.com/office/drawing/2014/main" id="{DB5BC997-DE13-EE3B-32C0-5172F12126BB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335258" y="285750"/>
            <a:ext cx="402335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della raccolta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335258" y="1262564"/>
            <a:ext cx="4023354" cy="314701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remunerazione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stipendio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componente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devono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qualificati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adeguatamente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compensi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variano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base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regione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geografica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infrastruttura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necessaria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include: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💸 Piattaforme di annotazione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💸 Sistemi di controllo qualità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💸 Strumenti per la gestione del flusso di lavoro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costi fissi possono essere significativi per progetti di grandi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6503321-FCD5-8210-271F-275A267E78CF}"/>
              </a:ext>
            </a:extLst>
          </p:cNvPr>
          <p:cNvSpPr txBox="1"/>
          <p:nvPr/>
        </p:nvSpPr>
        <p:spPr>
          <a:xfrm>
            <a:off x="4907258" y="1161187"/>
            <a:ext cx="3802402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crescono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linearmente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dataset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influisce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esponenzialmente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rigorosi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complessivi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18" name="Immagine 17" descr="Immagine che contiene disegno, schizzo, illustrazione, clipart">
            <a:extLst>
              <a:ext uri="{FF2B5EF4-FFF2-40B4-BE49-F238E27FC236}">
                <a16:creationId xmlns:a16="http://schemas.microsoft.com/office/drawing/2014/main" id="{2D8107AD-9471-AAD1-99EB-0DBD1A84B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55959" y="2756415"/>
            <a:ext cx="1905000" cy="17240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5F1315-C489-1809-8F4A-C07D49E65C83}"/>
              </a:ext>
            </a:extLst>
          </p:cNvPr>
          <p:cNvSpPr txBox="1"/>
          <p:nvPr/>
        </p:nvSpPr>
        <p:spPr>
          <a:xfrm>
            <a:off x="-60960" y="5158441"/>
            <a:ext cx="3870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ilcovodijack.blogspot.com/2017/12/4228-una-vagonata-di-denaro-per-gli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2761721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28600"/>
            <a:ext cx="86868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Tempi della raccolta</a:t>
            </a:r>
            <a:endParaRPr lang="en-US" sz="2419" dirty="0"/>
          </a:p>
        </p:txBody>
      </p:sp>
      <p:sp>
        <p:nvSpPr>
          <p:cNvPr id="4" name="Text 1"/>
          <p:cNvSpPr/>
          <p:nvPr/>
        </p:nvSpPr>
        <p:spPr>
          <a:xfrm>
            <a:off x="228600" y="954808"/>
            <a:ext cx="8686800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raccolta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dataset di preferenze di alta qualità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richiede tempo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include: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reclutamento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formazione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coordinamento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team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distribuiti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cicli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iterativi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migliorare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dataset di grandi dimensioni, questo processo può richiedere </a:t>
            </a:r>
            <a:r>
              <a:rPr lang="en-US" sz="125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mesi di lavoro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continuo.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Esiste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trade-off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e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dell'annotazione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Aumentare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numero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introduce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coordinamento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potenziali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inconsistenze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multiple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rallentano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l'affidabilità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dataset.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Trovare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giusto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equilibrio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essenziale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tempi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pic>
        <p:nvPicPr>
          <p:cNvPr id="7" name="Immagine 6" descr="Immagine che contiene orologio, Strumento di misurazione, unghia/chiodo, mano&#10;&#10;Il contenuto generato dall'IA potrebbe non essere corretto.">
            <a:extLst>
              <a:ext uri="{FF2B5EF4-FFF2-40B4-BE49-F238E27FC236}">
                <a16:creationId xmlns:a16="http://schemas.microsoft.com/office/drawing/2014/main" id="{8957CCD5-ABBE-975C-F677-1B10CCFBD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19875" y="300990"/>
            <a:ext cx="2295525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12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" y="0"/>
            <a:ext cx="4300121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72535"/>
            <a:ext cx="258404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 del solo SFT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572000" y="1333644"/>
            <a:ext cx="4023354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Supervised Fine-Tuning (SFT) produce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rigide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poco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adattabili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strettamente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sui pattern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dataset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Replica il </a:t>
            </a:r>
            <a:r>
              <a:rPr lang="en-US" sz="1250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comportamento</a:t>
            </a:r>
            <a:r>
              <a:rPr lang="en-US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training dataset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addestrati solo con SFT tendono 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ripetere gli stessi errori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presenti nei dati di addestramento, senza capacità di miglioramento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autonomo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corrette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 non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necessariamente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l'intento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dell'utente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poiché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meccanismo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feedback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663418" y="4400807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pic>
        <p:nvPicPr>
          <p:cNvPr id="9" name="Immagine 8" descr="Immagine che contiene aria aperta, cielo, cartello, Segnale stradale">
            <a:extLst>
              <a:ext uri="{FF2B5EF4-FFF2-40B4-BE49-F238E27FC236}">
                <a16:creationId xmlns:a16="http://schemas.microsoft.com/office/drawing/2014/main" id="{5461072B-B29D-A164-1179-28D43BFC2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29289" y="0"/>
            <a:ext cx="1414711" cy="943141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CD4964C-EA17-D65E-256F-3A327696AE12}"/>
              </a:ext>
            </a:extLst>
          </p:cNvPr>
          <p:cNvSpPr txBox="1"/>
          <p:nvPr/>
        </p:nvSpPr>
        <p:spPr>
          <a:xfrm>
            <a:off x="91418" y="152427"/>
            <a:ext cx="401397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Supponiamo di addestrare un modello con </a:t>
            </a:r>
            <a:r>
              <a:rPr lang="it-IT" sz="10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un dataset di domande e risposte per il supporto tecnico di un software.</a:t>
            </a:r>
          </a:p>
        </p:txBody>
      </p:sp>
      <p:graphicFrame>
        <p:nvGraphicFramePr>
          <p:cNvPr id="32" name="Tabella 31">
            <a:extLst>
              <a:ext uri="{FF2B5EF4-FFF2-40B4-BE49-F238E27FC236}">
                <a16:creationId xmlns:a16="http://schemas.microsoft.com/office/drawing/2014/main" id="{3D40CAB9-0583-E343-166D-D65851BDF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988605"/>
              </p:ext>
            </p:extLst>
          </p:nvPr>
        </p:nvGraphicFramePr>
        <p:xfrm>
          <a:off x="164521" y="1116948"/>
          <a:ext cx="3749386" cy="1371600"/>
        </p:xfrm>
        <a:graphic>
          <a:graphicData uri="http://schemas.openxmlformats.org/drawingml/2006/table">
            <a:tbl>
              <a:tblPr/>
              <a:tblGrid>
                <a:gridCol w="1874693">
                  <a:extLst>
                    <a:ext uri="{9D8B030D-6E8A-4147-A177-3AD203B41FA5}">
                      <a16:colId xmlns:a16="http://schemas.microsoft.com/office/drawing/2014/main" val="60429699"/>
                    </a:ext>
                  </a:extLst>
                </a:gridCol>
                <a:gridCol w="1874693">
                  <a:extLst>
                    <a:ext uri="{9D8B030D-6E8A-4147-A177-3AD203B41FA5}">
                      <a16:colId xmlns:a16="http://schemas.microsoft.com/office/drawing/2014/main" val="3433142819"/>
                    </a:ext>
                  </a:extLst>
                </a:gridCol>
              </a:tblGrid>
              <a:tr h="2061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Domanda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Risposta nel 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274190"/>
                  </a:ext>
                </a:extLst>
              </a:tr>
              <a:tr h="45357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“Come installo il software?”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“Per installare, apri il file setup.exe e segui le istruzioni a schermo.”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700716"/>
                  </a:ext>
                </a:extLst>
              </a:tr>
              <a:tr h="5772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“Come disinstallo il software?”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“Per disinstallare, vai nel Pannello di Controllo e seleziona ‘Disinstalla programma’.”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8299"/>
                  </a:ext>
                </a:extLst>
              </a:tr>
            </a:tbl>
          </a:graphicData>
        </a:graphic>
      </p:graphicFrame>
      <p:sp>
        <p:nvSpPr>
          <p:cNvPr id="33" name="Rectangle 20">
            <a:extLst>
              <a:ext uri="{FF2B5EF4-FFF2-40B4-BE49-F238E27FC236}">
                <a16:creationId xmlns:a16="http://schemas.microsoft.com/office/drawing/2014/main" id="{3A52E88B-6DDA-49CB-C661-2B098B89B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18" y="800505"/>
            <a:ext cx="40139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di dati di addestramento: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rgbClr val="0F62FE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rgbClr val="0F62FE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3C31C24F-7D15-56BC-A4C6-8E285690653B}"/>
              </a:ext>
            </a:extLst>
          </p:cNvPr>
          <p:cNvSpPr txBox="1"/>
          <p:nvPr/>
        </p:nvSpPr>
        <p:spPr>
          <a:xfrm>
            <a:off x="91418" y="2637215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🤖 Risultato dopo il solo SFT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2C681BCE-0537-61DA-BE0B-EC8B4C472748}"/>
              </a:ext>
            </a:extLst>
          </p:cNvPr>
          <p:cNvSpPr txBox="1"/>
          <p:nvPr/>
        </p:nvSpPr>
        <p:spPr>
          <a:xfrm>
            <a:off x="93903" y="2891126"/>
            <a:ext cx="420621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un utente chiede: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“Come aggiorno il software all’ultima versione?”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modello,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avendo mai visto quella domanda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potrebbe rispondere: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“Per installare, apri il file setup.exe e segui le istruzioni a schermo.”</a:t>
            </a:r>
          </a:p>
          <a:p>
            <a:pPr>
              <a:buNone/>
            </a:pPr>
            <a:endParaRPr lang="it-IT" sz="10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Questa risposta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replica un pattern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dataset (“installare” → “setup.exe”), ma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coglie l’intento 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dell’utente (“aggiornare”).</a:t>
            </a: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ha modo di capire che la risposta è imprecisa o inappropriata, perché </a:t>
            </a: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 un meccanismo di feedback o correzione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433496"/>
            <a:ext cx="4937782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Bias introdotti dagli annotatori </a:t>
            </a:r>
            <a:endParaRPr lang="en-US" sz="2419" dirty="0"/>
          </a:p>
        </p:txBody>
      </p:sp>
      <p:sp>
        <p:nvSpPr>
          <p:cNvPr id="24" name="Shape 21"/>
          <p:cNvSpPr/>
          <p:nvPr/>
        </p:nvSpPr>
        <p:spPr>
          <a:xfrm>
            <a:off x="4831080" y="0"/>
            <a:ext cx="431292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973E23B-C913-1015-84FB-2FA9C4149609}"/>
              </a:ext>
            </a:extLst>
          </p:cNvPr>
          <p:cNvSpPr txBox="1"/>
          <p:nvPr/>
        </p:nvSpPr>
        <p:spPr>
          <a:xfrm>
            <a:off x="205762" y="1054714"/>
            <a:ext cx="448818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annotatori umani introducono inevitabilmente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culturali e linguistici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 dataset di preferenze.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Ad esempio, annotatori occidentali potrebbero preferire risposte dirette e concise, mentre annotatori di culture diverse potrebbero valorizzare risposte più elaborate e contestualizzate.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Esistono anche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strutturali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verbosity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(preferenza per risposte più lunghe)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prefix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(preferenza per risposte che iniziano in un certo modo)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sycophancy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(tendenza a preferire risposte che confermano le proprie opinioni, noto come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conferma)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ACE219CB-3A89-87C0-0206-B7B7C3A418AE}"/>
              </a:ext>
            </a:extLst>
          </p:cNvPr>
          <p:cNvSpPr txBox="1"/>
          <p:nvPr/>
        </p:nvSpPr>
        <p:spPr>
          <a:xfrm>
            <a:off x="5105411" y="313439"/>
            <a:ext cx="3764258" cy="4516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culturali: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 influenzate dal background culturale degli annotatori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linguistici: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 per certi stili di comunicazione o strutture linguistiche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demografici: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Sovrappresentazione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certi gruppi demografici tra gli annotatori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formato: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Preferenza per certi stili di formattazione o presentazione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contenuto: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 per certi tipi di contenuti o argomenti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mitigare il fenomeno?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Diversificazione degli annotatori, linee guida chiare, controlli di qualità</a:t>
            </a:r>
          </a:p>
        </p:txBody>
      </p:sp>
    </p:spTree>
    <p:extLst>
      <p:ext uri="{BB962C8B-B14F-4D97-AF65-F5344CB8AC3E}">
        <p14:creationId xmlns:p14="http://schemas.microsoft.com/office/powerpoint/2010/main" val="13300214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182858" y="185016"/>
            <a:ext cx="205505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4572000" y="551965"/>
            <a:ext cx="4023354" cy="40395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dataset di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fondamentale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l'allineamento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equilibrio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tempi e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includono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allineati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umane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 e utilità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possibilità di incorporare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 etici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comportamento dei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sistemi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</a:t>
            </a:r>
          </a:p>
          <a:p>
            <a:pPr marL="0" indent="0">
              <a:buNone/>
            </a:pP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attuali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riguardano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elevate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scalabilità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limitata</a:t>
            </a:r>
            <a:endParaRPr lang="en-US" sz="1250" b="1" dirty="0">
              <a:solidFill>
                <a:srgbClr val="0F62FE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difficoltà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adeguatamente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senza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introdurre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indesiderati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CCFC74E2-C312-E7C4-FF35-6FD68EBB7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86" y="767912"/>
            <a:ext cx="3667614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Passaggi chiave per costruire dataset di preferenze: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Definire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obiettivi chiari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linee guida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gli annotatori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Selezionare e formare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team diversificato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annotatori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Implementare sistemi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controllo qualità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consenso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i="0" u="none" strike="noStrike" cap="none" normalizeH="0" baseline="0" dirty="0">
                <a:ln>
                  <a:noFill/>
                </a:ln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quantità e qualità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annotazioni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Monitorare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mitigare 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rgbClr val="0F62FE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tutto il processo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6" name="Immagine 15" descr="Immagine che contiene cielo, mano, nuvola, dito">
            <a:extLst>
              <a:ext uri="{FF2B5EF4-FFF2-40B4-BE49-F238E27FC236}">
                <a16:creationId xmlns:a16="http://schemas.microsoft.com/office/drawing/2014/main" id="{0F36CFE8-A330-E169-25ED-5C15A9872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5435" y="3461506"/>
            <a:ext cx="2984267" cy="140767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9956D4F-E19F-21AD-F379-8B57901216EB}"/>
              </a:ext>
            </a:extLst>
          </p:cNvPr>
          <p:cNvSpPr txBox="1"/>
          <p:nvPr/>
        </p:nvSpPr>
        <p:spPr>
          <a:xfrm>
            <a:off x="-57912" y="5160744"/>
            <a:ext cx="36676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ppuntipertutti.it/category/fisica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26226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E45-268D-E9CC-94BF-B135C8E3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49008-0506-5679-C2A0-59838D0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B6657A-3F1A-FFB4-6C83-B2001785E325}"/>
              </a:ext>
            </a:extLst>
          </p:cNvPr>
          <p:cNvSpPr/>
          <p:nvPr/>
        </p:nvSpPr>
        <p:spPr>
          <a:xfrm>
            <a:off x="1568774" y="2234125"/>
            <a:ext cx="6006452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Grazie per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l’attenzione</a:t>
            </a:r>
            <a:endParaRPr lang="en-US" sz="4388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5AB91E3B-8108-5E11-6DAC-A3B219EC7845}"/>
              </a:ext>
            </a:extLst>
          </p:cNvPr>
          <p:cNvSpPr txBox="1"/>
          <p:nvPr/>
        </p:nvSpPr>
        <p:spPr>
          <a:xfrm>
            <a:off x="7467601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30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72535"/>
            <a:ext cx="258404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 del solo SFT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663418" y="880353"/>
            <a:ext cx="4023354" cy="36548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Mancanza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sensibilità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alle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solo con SFT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adattarsi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dinamicamente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specifiche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ai feedback in tempo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Difficoltà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nell'alignment: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SFT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garantisce che il modello sia allineato con i valori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le aspettative umane, specialmente in situazioni ambigue o eticamente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Incapacità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apprendere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dalle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interazioni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RLHF,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SFT non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continuamente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basandosi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sulle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interazioni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sui loro feedback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3" name="Immagine 12" descr="Immagine che contiene cielo, vestiti, nuvola, persona&#10;&#10;Il contenuto generato dall'IA potrebbe non essere corretto.">
            <a:extLst>
              <a:ext uri="{FF2B5EF4-FFF2-40B4-BE49-F238E27FC236}">
                <a16:creationId xmlns:a16="http://schemas.microsoft.com/office/drawing/2014/main" id="{E3B7C710-2B81-87BC-793F-EC01917A9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8170" y="988801"/>
            <a:ext cx="3542108" cy="190388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790935A-FA38-DB3A-1B93-18038372F120}"/>
              </a:ext>
            </a:extLst>
          </p:cNvPr>
          <p:cNvSpPr txBox="1"/>
          <p:nvPr/>
        </p:nvSpPr>
        <p:spPr>
          <a:xfrm>
            <a:off x="0" y="5143501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brasilitalia-doiscoracoes.blogspot.com/2016/07/ancora-non-capisco.html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d/3.0/"/>
              </a:rPr>
              <a:t>CC BY-ND</a:t>
            </a:r>
            <a:endParaRPr lang="it-IT" sz="9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611D58-EAEB-584A-FFE7-36B6B0808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512" y="3270038"/>
            <a:ext cx="354776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“Imita bene, ma non comprende né si adatta.”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3740"/>
            <a:ext cx="230832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Obiettivo RLHF </a:t>
            </a:r>
            <a:endParaRPr lang="en-US" sz="2400" dirty="0"/>
          </a:p>
        </p:txBody>
      </p:sp>
      <p:sp>
        <p:nvSpPr>
          <p:cNvPr id="17" name="Shape 14"/>
          <p:cNvSpPr/>
          <p:nvPr/>
        </p:nvSpPr>
        <p:spPr>
          <a:xfrm>
            <a:off x="4518660" y="0"/>
            <a:ext cx="462534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E6171E3-25A8-B594-7442-43234BB23F7A}"/>
              </a:ext>
            </a:extLst>
          </p:cNvPr>
          <p:cNvSpPr txBox="1"/>
          <p:nvPr/>
        </p:nvSpPr>
        <p:spPr>
          <a:xfrm>
            <a:off x="228600" y="878783"/>
            <a:ext cx="403098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L’obiettivo principale del </a:t>
            </a:r>
            <a:r>
              <a:rPr lang="it-IT" sz="110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1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lang="it-IT" sz="110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allineare i modelli linguistici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ai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 umani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superando i limiti del solo addestramento supervisionato.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 consente di creare modelli che non solo producono risposte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corrette dal punto di vista tecnico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che risultano anche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utili, sicure e coerenti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intenzioni e le aspettative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degli utenti umani.</a:t>
            </a:r>
          </a:p>
        </p:txBody>
      </p:sp>
      <p:pic>
        <p:nvPicPr>
          <p:cNvPr id="20" name="Immagine 19" descr="Immagine che contiene persona, luce">
            <a:extLst>
              <a:ext uri="{FF2B5EF4-FFF2-40B4-BE49-F238E27FC236}">
                <a16:creationId xmlns:a16="http://schemas.microsoft.com/office/drawing/2014/main" id="{7375BBCE-DB24-DF1D-04D7-314AFD8C0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40957" y="140174"/>
            <a:ext cx="2380746" cy="13391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87638A-9321-0115-DE4A-AE657AA23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90" y="1605790"/>
            <a:ext cx="397256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“Apprende dai feedback per capire e allinearsi all’uomo.”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39B9F11-828A-2027-F91F-0806D8D6507C}"/>
              </a:ext>
            </a:extLst>
          </p:cNvPr>
          <p:cNvSpPr txBox="1"/>
          <p:nvPr/>
        </p:nvSpPr>
        <p:spPr>
          <a:xfrm>
            <a:off x="228600" y="2771003"/>
            <a:ext cx="426773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utente chiede a un assistente AI: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“Non riesco a dormire, cosa posso fare?”</a:t>
            </a:r>
          </a:p>
          <a:p>
            <a:pPr>
              <a:buNone/>
            </a:pP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🤖 Modello solo SFT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Risponde basandosi rigidamente sui dati del training:</a:t>
            </a: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“Puoi consultare un medico o assumere melatonina.”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È una risposta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corretta ma impersonale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priva di empatia o adattamento al tono dell’utente.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 quella risposta è percepita come utile o fredda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908F176-E108-490E-534B-C52EE186CD9A}"/>
              </a:ext>
            </a:extLst>
          </p:cNvPr>
          <p:cNvSpPr txBox="1"/>
          <p:nvPr/>
        </p:nvSpPr>
        <p:spPr>
          <a:xfrm>
            <a:off x="4755416" y="1988168"/>
            <a:ext cx="416744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Modello addestrato con RLHF</a:t>
            </a:r>
            <a:b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training,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valutatori umani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preferiscono risposte che mostrano empatia e prudenza.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da questi feedback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e, in futuro, risponde così: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“Mi dispiace che tu stia passando una notte difficile. A volte può aiutare fare respiri profondi o allontanarsi dagli schermi. Se il problema persiste, potresti parlarne con un medico.”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 il modello: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mantiene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accuratezza tecnica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mostra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empatia e tatto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utile e allineato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alle aspettative umane.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4">
            <a:extLst>
              <a:ext uri="{FF2B5EF4-FFF2-40B4-BE49-F238E27FC236}">
                <a16:creationId xmlns:a16="http://schemas.microsoft.com/office/drawing/2014/main" id="{84DEBEEA-CEC6-8345-C313-CC5FDB62D5E0}"/>
              </a:ext>
            </a:extLst>
          </p:cNvPr>
          <p:cNvSpPr/>
          <p:nvPr/>
        </p:nvSpPr>
        <p:spPr>
          <a:xfrm>
            <a:off x="0" y="0"/>
            <a:ext cx="418338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404360" y="236692"/>
            <a:ext cx="320440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Concetto di alignment</a:t>
            </a:r>
            <a:endParaRPr lang="en-US" sz="24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E4C316A6-8A98-EC3E-F106-301D8B537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4360" y="811439"/>
            <a:ext cx="418338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alignment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(allineamento) nell’intelligenza artificiale indica il processo con cui ci si assicura che i sistemi di AI agiscano </a:t>
            </a:r>
            <a:r>
              <a:rPr lang="it-IT" sz="1250" b="1" dirty="0">
                <a:solidFill>
                  <a:srgbClr val="00B05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linea con i valori, le intenzioni e gli obiettivi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si tratta semplicemente di far eseguire a un modello ciò che gli chiediamo, ma di fare in modo che </a:t>
            </a:r>
            <a:r>
              <a:rPr lang="it-IT" sz="1250" b="1" dirty="0">
                <a:solidFill>
                  <a:srgbClr val="00B05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comprenda e rispetti davvero le nostre reali intenzioni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concetto è fondamentale perché i modelli linguistici possono generare risposte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tecnicamente corrette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it-IT" sz="1250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eticamente inappropriate</a:t>
            </a:r>
            <a:r>
              <a:rPr lang="it-IT" sz="125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it-IT" sz="1250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potenzialmente dannose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“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non solo svolge il compito richiesto, ma lo fa in modo </a:t>
            </a:r>
            <a:r>
              <a:rPr lang="it-IT" sz="1250" b="1" dirty="0">
                <a:solidFill>
                  <a:srgbClr val="00B05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sicuro, utile e rispettoso dei valori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evitando di produrre contenuti </a:t>
            </a:r>
            <a:r>
              <a:rPr lang="it-IT" sz="1250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inappropriati</a:t>
            </a:r>
            <a:r>
              <a:rPr lang="it-IT" sz="125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it-IT" sz="1250" b="1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pericolosi</a:t>
            </a:r>
            <a:r>
              <a:rPr lang="it-IT" sz="1250" dirty="0">
                <a:solidFill>
                  <a:srgbClr val="FF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quando gli vengono richiesti esplicitamente.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60C052-E9A4-FCE9-A250-A6B9B1DB0915}"/>
              </a:ext>
            </a:extLst>
          </p:cNvPr>
          <p:cNvSpPr txBox="1"/>
          <p:nvPr/>
        </p:nvSpPr>
        <p:spPr>
          <a:xfrm>
            <a:off x="83128" y="97605"/>
            <a:ext cx="4183380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utente chiede a un assistente AI: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“Come posso forzare l’accesso a un account se ho dimenticato la password?”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⚙️ Modello non allineato</a:t>
            </a:r>
          </a:p>
          <a:p>
            <a:pPr>
              <a:buNone/>
            </a:pP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“Puoi usare strumenti di recupero password o provare software di cracking.”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La risposta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tecnicamente corretta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etica e legalmente inappropriata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ha eseguito la richiesta letteralmente,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capire l’intento reale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né considerare la sicurezza o la legalità.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Modello allineato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“Non posso aiutarti a forzare l’accesso, ma puoi recuperare la password tramite le opzioni ufficiali del sito o contattando l’assistenza.”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Qui il modello: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riconosce l’intento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(recuperare l’accesso, non violare un sistema),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risponde in modo utile e sicuro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rispetta i valori umani ed etici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evitando di fornire istruzioni dannose.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</TotalTime>
  <Words>8369</Words>
  <Application>Microsoft Office PowerPoint</Application>
  <PresentationFormat>On-screen Show (16:9)</PresentationFormat>
  <Paragraphs>948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Noto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NAZARIO MARTINO</cp:lastModifiedBy>
  <cp:revision>61</cp:revision>
  <dcterms:created xsi:type="dcterms:W3CDTF">2025-09-29T16:02:30Z</dcterms:created>
  <dcterms:modified xsi:type="dcterms:W3CDTF">2025-11-01T14:38:46Z</dcterms:modified>
</cp:coreProperties>
</file>